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1F84316-5068-4166-B1F4-801A70ABF9F7}" type="datetimeFigureOut">
              <a:rPr lang="el-GR" smtClean="0"/>
              <a:pPr/>
              <a:t>2/5/2023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18C796-AA96-4E7F-BFAC-583FD3FAC771}" type="slidenum">
              <a:rPr lang="el-GR" smtClean="0"/>
              <a:pPr/>
              <a:t>‹#›</a:t>
            </a:fld>
            <a:endParaRPr lang="el-GR"/>
          </a:p>
        </p:txBody>
      </p:sp>
    </p:spTree>
    <p:extLst>
      <p:ext uri="{BB962C8B-B14F-4D97-AF65-F5344CB8AC3E}">
        <p14:creationId xmlns:p14="http://schemas.microsoft.com/office/powerpoint/2010/main" xmlns="" val="102690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1F84316-5068-4166-B1F4-801A70ABF9F7}" type="datetimeFigureOut">
              <a:rPr lang="el-GR" smtClean="0"/>
              <a:pPr/>
              <a:t>2/5/2023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18C796-AA96-4E7F-BFAC-583FD3FAC771}" type="slidenum">
              <a:rPr lang="el-GR" smtClean="0"/>
              <a:pPr/>
              <a:t>‹#›</a:t>
            </a:fld>
            <a:endParaRPr lang="el-GR"/>
          </a:p>
        </p:txBody>
      </p:sp>
    </p:spTree>
    <p:extLst>
      <p:ext uri="{BB962C8B-B14F-4D97-AF65-F5344CB8AC3E}">
        <p14:creationId xmlns:p14="http://schemas.microsoft.com/office/powerpoint/2010/main" xmlns="" val="386401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1F84316-5068-4166-B1F4-801A70ABF9F7}" type="datetimeFigureOut">
              <a:rPr lang="el-GR" smtClean="0"/>
              <a:pPr/>
              <a:t>2/5/2023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18C796-AA96-4E7F-BFAC-583FD3FAC771}" type="slidenum">
              <a:rPr lang="el-GR" smtClean="0"/>
              <a:pPr/>
              <a:t>‹#›</a:t>
            </a:fld>
            <a:endParaRPr lang="el-GR"/>
          </a:p>
        </p:txBody>
      </p:sp>
    </p:spTree>
    <p:extLst>
      <p:ext uri="{BB962C8B-B14F-4D97-AF65-F5344CB8AC3E}">
        <p14:creationId xmlns:p14="http://schemas.microsoft.com/office/powerpoint/2010/main" xmlns="" val="110261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1F84316-5068-4166-B1F4-801A70ABF9F7}" type="datetimeFigureOut">
              <a:rPr lang="el-GR" smtClean="0"/>
              <a:pPr/>
              <a:t>2/5/2023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18C796-AA96-4E7F-BFAC-583FD3FAC771}" type="slidenum">
              <a:rPr lang="el-GR" smtClean="0"/>
              <a:pPr/>
              <a:t>‹#›</a:t>
            </a:fld>
            <a:endParaRPr lang="el-GR"/>
          </a:p>
        </p:txBody>
      </p:sp>
    </p:spTree>
    <p:extLst>
      <p:ext uri="{BB962C8B-B14F-4D97-AF65-F5344CB8AC3E}">
        <p14:creationId xmlns:p14="http://schemas.microsoft.com/office/powerpoint/2010/main" xmlns="" val="13458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1F84316-5068-4166-B1F4-801A70ABF9F7}" type="datetimeFigureOut">
              <a:rPr lang="el-GR" smtClean="0"/>
              <a:pPr/>
              <a:t>2/5/2023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18C796-AA96-4E7F-BFAC-583FD3FAC771}" type="slidenum">
              <a:rPr lang="el-GR" smtClean="0"/>
              <a:pPr/>
              <a:t>‹#›</a:t>
            </a:fld>
            <a:endParaRPr lang="el-GR"/>
          </a:p>
        </p:txBody>
      </p:sp>
    </p:spTree>
    <p:extLst>
      <p:ext uri="{BB962C8B-B14F-4D97-AF65-F5344CB8AC3E}">
        <p14:creationId xmlns:p14="http://schemas.microsoft.com/office/powerpoint/2010/main" xmlns="" val="164288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1F84316-5068-4166-B1F4-801A70ABF9F7}" type="datetimeFigureOut">
              <a:rPr lang="el-GR" smtClean="0"/>
              <a:pPr/>
              <a:t>2/5/2023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318C796-AA96-4E7F-BFAC-583FD3FAC771}" type="slidenum">
              <a:rPr lang="el-GR" smtClean="0"/>
              <a:pPr/>
              <a:t>‹#›</a:t>
            </a:fld>
            <a:endParaRPr lang="el-GR"/>
          </a:p>
        </p:txBody>
      </p:sp>
    </p:spTree>
    <p:extLst>
      <p:ext uri="{BB962C8B-B14F-4D97-AF65-F5344CB8AC3E}">
        <p14:creationId xmlns:p14="http://schemas.microsoft.com/office/powerpoint/2010/main" xmlns="" val="370251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1F84316-5068-4166-B1F4-801A70ABF9F7}" type="datetimeFigureOut">
              <a:rPr lang="el-GR" smtClean="0"/>
              <a:pPr/>
              <a:t>2/5/2023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318C796-AA96-4E7F-BFAC-583FD3FAC771}" type="slidenum">
              <a:rPr lang="el-GR" smtClean="0"/>
              <a:pPr/>
              <a:t>‹#›</a:t>
            </a:fld>
            <a:endParaRPr lang="el-GR"/>
          </a:p>
        </p:txBody>
      </p:sp>
    </p:spTree>
    <p:extLst>
      <p:ext uri="{BB962C8B-B14F-4D97-AF65-F5344CB8AC3E}">
        <p14:creationId xmlns:p14="http://schemas.microsoft.com/office/powerpoint/2010/main" xmlns="" val="202450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1F84316-5068-4166-B1F4-801A70ABF9F7}" type="datetimeFigureOut">
              <a:rPr lang="el-GR" smtClean="0"/>
              <a:pPr/>
              <a:t>2/5/2023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318C796-AA96-4E7F-BFAC-583FD3FAC771}" type="slidenum">
              <a:rPr lang="el-GR" smtClean="0"/>
              <a:pPr/>
              <a:t>‹#›</a:t>
            </a:fld>
            <a:endParaRPr lang="el-GR"/>
          </a:p>
        </p:txBody>
      </p:sp>
    </p:spTree>
    <p:extLst>
      <p:ext uri="{BB962C8B-B14F-4D97-AF65-F5344CB8AC3E}">
        <p14:creationId xmlns:p14="http://schemas.microsoft.com/office/powerpoint/2010/main" xmlns="" val="227059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1F84316-5068-4166-B1F4-801A70ABF9F7}" type="datetimeFigureOut">
              <a:rPr lang="el-GR" smtClean="0"/>
              <a:pPr/>
              <a:t>2/5/2023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318C796-AA96-4E7F-BFAC-583FD3FAC771}" type="slidenum">
              <a:rPr lang="el-GR" smtClean="0"/>
              <a:pPr/>
              <a:t>‹#›</a:t>
            </a:fld>
            <a:endParaRPr lang="el-GR"/>
          </a:p>
        </p:txBody>
      </p:sp>
    </p:spTree>
    <p:extLst>
      <p:ext uri="{BB962C8B-B14F-4D97-AF65-F5344CB8AC3E}">
        <p14:creationId xmlns:p14="http://schemas.microsoft.com/office/powerpoint/2010/main" xmlns="" val="55093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1F84316-5068-4166-B1F4-801A70ABF9F7}" type="datetimeFigureOut">
              <a:rPr lang="el-GR" smtClean="0"/>
              <a:pPr/>
              <a:t>2/5/2023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318C796-AA96-4E7F-BFAC-583FD3FAC771}" type="slidenum">
              <a:rPr lang="el-GR" smtClean="0"/>
              <a:pPr/>
              <a:t>‹#›</a:t>
            </a:fld>
            <a:endParaRPr lang="el-GR"/>
          </a:p>
        </p:txBody>
      </p:sp>
    </p:spTree>
    <p:extLst>
      <p:ext uri="{BB962C8B-B14F-4D97-AF65-F5344CB8AC3E}">
        <p14:creationId xmlns:p14="http://schemas.microsoft.com/office/powerpoint/2010/main" xmlns="" val="255930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1F84316-5068-4166-B1F4-801A70ABF9F7}" type="datetimeFigureOut">
              <a:rPr lang="el-GR" smtClean="0"/>
              <a:pPr/>
              <a:t>2/5/2023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318C796-AA96-4E7F-BFAC-583FD3FAC771}" type="slidenum">
              <a:rPr lang="el-GR" smtClean="0"/>
              <a:pPr/>
              <a:t>‹#›</a:t>
            </a:fld>
            <a:endParaRPr lang="el-GR"/>
          </a:p>
        </p:txBody>
      </p:sp>
    </p:spTree>
    <p:extLst>
      <p:ext uri="{BB962C8B-B14F-4D97-AF65-F5344CB8AC3E}">
        <p14:creationId xmlns:p14="http://schemas.microsoft.com/office/powerpoint/2010/main" xmlns="" val="386327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84316-5068-4166-B1F4-801A70ABF9F7}" type="datetimeFigureOut">
              <a:rPr lang="el-GR" smtClean="0"/>
              <a:pPr/>
              <a:t>2/5/2023</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8C796-AA96-4E7F-BFAC-583FD3FAC771}" type="slidenum">
              <a:rPr lang="el-GR" smtClean="0"/>
              <a:pPr/>
              <a:t>‹#›</a:t>
            </a:fld>
            <a:endParaRPr lang="el-GR"/>
          </a:p>
        </p:txBody>
      </p:sp>
    </p:spTree>
    <p:extLst>
      <p:ext uri="{BB962C8B-B14F-4D97-AF65-F5344CB8AC3E}">
        <p14:creationId xmlns:p14="http://schemas.microsoft.com/office/powerpoint/2010/main" xmlns="" val="221481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Ιερός Ναός Αγίου Νικολάου Φουντουκλί"/>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190" y="0"/>
            <a:ext cx="10787863"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ctrTitle"/>
          </p:nvPr>
        </p:nvSpPr>
        <p:spPr/>
        <p:txBody>
          <a:bodyPr/>
          <a:lstStyle/>
          <a:p>
            <a:r>
              <a:rPr lang="el-GR" b="1" dirty="0" smtClean="0"/>
              <a:t>ΕΚΚΛΗΣΙΑ </a:t>
            </a:r>
            <a:r>
              <a:rPr lang="el-GR" b="1" dirty="0" smtClean="0"/>
              <a:t>ΑΓΙΟΥ ΝΙΚΟΛΑΟΥ ΦΟΥΝΤΟΥΚΛΗ</a:t>
            </a:r>
            <a:endParaRPr lang="el-GR" b="1" dirty="0"/>
          </a:p>
        </p:txBody>
      </p:sp>
      <p:sp>
        <p:nvSpPr>
          <p:cNvPr id="3" name="Υπότιτλος 2"/>
          <p:cNvSpPr>
            <a:spLocks noGrp="1"/>
          </p:cNvSpPr>
          <p:nvPr>
            <p:ph type="subTitle" idx="1"/>
          </p:nvPr>
        </p:nvSpPr>
        <p:spPr/>
        <p:txBody>
          <a:bodyPr/>
          <a:lstStyle/>
          <a:p>
            <a:r>
              <a:rPr lang="el-GR" dirty="0" smtClean="0">
                <a:solidFill>
                  <a:schemeClr val="bg1"/>
                </a:solidFill>
                <a:effectLst>
                  <a:outerShdw blurRad="38100" dist="38100" dir="2700000" algn="tl">
                    <a:srgbClr val="000000">
                      <a:alpha val="43137"/>
                    </a:srgbClr>
                  </a:outerShdw>
                </a:effectLst>
              </a:rPr>
              <a:t>Από τον Μάρκο Γκίνι και</a:t>
            </a:r>
            <a:endParaRPr lang="el-GR" b="1" dirty="0" smtClean="0">
              <a:solidFill>
                <a:schemeClr val="bg1"/>
              </a:solidFill>
              <a:effectLst>
                <a:outerShdw blurRad="38100" dist="38100" dir="2700000" algn="tl">
                  <a:srgbClr val="000000">
                    <a:alpha val="43137"/>
                  </a:srgbClr>
                </a:outerShdw>
              </a:effectLst>
            </a:endParaRPr>
          </a:p>
          <a:p>
            <a:r>
              <a:rPr lang="el-GR" dirty="0" smtClean="0">
                <a:solidFill>
                  <a:schemeClr val="bg1"/>
                </a:solidFill>
                <a:effectLst>
                  <a:outerShdw blurRad="38100" dist="38100" dir="2700000" algn="tl">
                    <a:srgbClr val="000000">
                      <a:alpha val="43137"/>
                    </a:srgbClr>
                  </a:outerShdw>
                </a:effectLst>
              </a:rPr>
              <a:t>Τον Οδυσσέα Δρακόπουλο</a:t>
            </a:r>
            <a:endParaRPr lang="el-GR"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52718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Ιερός Ναός Αγίου Νικολάου Φουντουκλί"/>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20782"/>
            <a:ext cx="4724399" cy="7039668"/>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Ιερός Ναός Αγίου Νικολάου Φουντουκλί"/>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03171" y="0"/>
            <a:ext cx="744582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title"/>
          </p:nvPr>
        </p:nvSpPr>
        <p:spPr/>
        <p:txBody>
          <a:bodyPr/>
          <a:lstStyle/>
          <a:p>
            <a:r>
              <a:rPr lang="el-GR" b="1" dirty="0" smtClean="0"/>
              <a:t>Η ΤΟΠΟΘΕΣΙΑ ΤΟΥ ΝΑΟΥ</a:t>
            </a:r>
            <a:endParaRPr lang="el-GR" b="1" dirty="0"/>
          </a:p>
        </p:txBody>
      </p:sp>
      <p:sp>
        <p:nvSpPr>
          <p:cNvPr id="3" name="Θέση περιεχομένου 2"/>
          <p:cNvSpPr>
            <a:spLocks noGrp="1"/>
          </p:cNvSpPr>
          <p:nvPr>
            <p:ph idx="1"/>
          </p:nvPr>
        </p:nvSpPr>
        <p:spPr/>
        <p:txBody>
          <a:bodyPr>
            <a:normAutofit/>
          </a:bodyPr>
          <a:lstStyle/>
          <a:p>
            <a:r>
              <a:rPr lang="el-GR" sz="2400" i="1" dirty="0" smtClean="0">
                <a:effectLst>
                  <a:outerShdw blurRad="38100" dist="38100" dir="2700000" algn="tl">
                    <a:srgbClr val="000000">
                      <a:alpha val="43137"/>
                    </a:srgbClr>
                  </a:outerShdw>
                </a:effectLst>
              </a:rPr>
              <a:t>Ο ναός του αγίου Νικολάου στο </a:t>
            </a:r>
            <a:r>
              <a:rPr lang="el-GR" sz="2400" i="1" dirty="0" err="1" smtClean="0">
                <a:effectLst>
                  <a:outerShdw blurRad="38100" dist="38100" dir="2700000" algn="tl">
                    <a:srgbClr val="000000">
                      <a:alpha val="43137"/>
                    </a:srgbClr>
                  </a:outerShdw>
                </a:effectLst>
              </a:rPr>
              <a:t>Φουντουκλί</a:t>
            </a:r>
            <a:r>
              <a:rPr lang="el-GR" sz="2400" i="1" dirty="0" smtClean="0">
                <a:effectLst>
                  <a:outerShdw blurRad="38100" dist="38100" dir="2700000" algn="tl">
                    <a:srgbClr val="000000">
                      <a:alpha val="43137"/>
                    </a:srgbClr>
                  </a:outerShdw>
                </a:effectLst>
              </a:rPr>
              <a:t> βρίσκεται στην ενδοχώρα της Ρόδου, σε κατάφυτη περιοχή κοντά στο χωριό </a:t>
            </a:r>
            <a:r>
              <a:rPr lang="el-GR" sz="2400" i="1" dirty="0" err="1" smtClean="0">
                <a:effectLst>
                  <a:outerShdw blurRad="38100" dist="38100" dir="2700000" algn="tl">
                    <a:srgbClr val="000000">
                      <a:alpha val="43137"/>
                    </a:srgbClr>
                  </a:outerShdw>
                </a:effectLst>
              </a:rPr>
              <a:t>Διμυλιά</a:t>
            </a:r>
            <a:r>
              <a:rPr lang="el-GR" sz="2400" i="1" dirty="0" smtClean="0">
                <a:effectLst>
                  <a:outerShdw blurRad="38100" dist="38100" dir="2700000" algn="tl">
                    <a:srgbClr val="000000">
                      <a:alpha val="43137"/>
                    </a:srgbClr>
                  </a:outerShdw>
                </a:effectLst>
              </a:rPr>
              <a:t>. </a:t>
            </a:r>
            <a:endParaRPr lang="en-US" sz="2400" i="1" dirty="0" smtClean="0">
              <a:effectLst>
                <a:outerShdw blurRad="38100" dist="38100" dir="2700000" algn="tl">
                  <a:srgbClr val="000000">
                    <a:alpha val="43137"/>
                  </a:srgbClr>
                </a:outerShdw>
              </a:effectLst>
            </a:endParaRPr>
          </a:p>
          <a:p>
            <a:r>
              <a:rPr lang="el-GR" sz="2400" i="1" dirty="0" smtClean="0">
                <a:effectLst>
                  <a:outerShdw blurRad="38100" dist="38100" dir="2700000" algn="tl">
                    <a:srgbClr val="000000">
                      <a:alpha val="43137"/>
                    </a:srgbClr>
                  </a:outerShdw>
                </a:effectLst>
              </a:rPr>
              <a:t>Ανήκει στον σπάνιο </a:t>
            </a:r>
            <a:r>
              <a:rPr lang="el-GR" sz="2400" i="1" dirty="0" err="1" smtClean="0">
                <a:effectLst>
                  <a:outerShdw blurRad="38100" dist="38100" dir="2700000" algn="tl">
                    <a:srgbClr val="000000">
                      <a:alpha val="43137"/>
                    </a:srgbClr>
                  </a:outerShdw>
                </a:effectLst>
              </a:rPr>
              <a:t>τετράκογχο</a:t>
            </a:r>
            <a:r>
              <a:rPr lang="el-GR" sz="2400" i="1" dirty="0" smtClean="0">
                <a:effectLst>
                  <a:outerShdw blurRad="38100" dist="38100" dir="2700000" algn="tl">
                    <a:srgbClr val="000000">
                      <a:alpha val="43137"/>
                    </a:srgbClr>
                  </a:outerShdw>
                </a:effectLst>
              </a:rPr>
              <a:t> αρχιτεκτονικό τύπο, με τρία συνολικά παραδείγματα στο νησί της Ρόδου.</a:t>
            </a:r>
            <a:endParaRPr lang="en-US" sz="2400" i="1" dirty="0" smtClean="0">
              <a:effectLst>
                <a:outerShdw blurRad="38100" dist="38100" dir="2700000" algn="tl">
                  <a:srgbClr val="000000">
                    <a:alpha val="43137"/>
                  </a:srgbClr>
                </a:outerShdw>
              </a:effectLst>
            </a:endParaRPr>
          </a:p>
          <a:p>
            <a:endParaRPr lang="el-GR"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4717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Ιερός Ναός Αγίου Νικολάου Φουντουκλί Ρόδου - MyTraveler.g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0144" y="0"/>
            <a:ext cx="1219009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title"/>
          </p:nvPr>
        </p:nvSpPr>
        <p:spPr/>
        <p:txBody>
          <a:bodyPr/>
          <a:lstStyle/>
          <a:p>
            <a:r>
              <a:rPr lang="el-GR" b="1" dirty="0" smtClean="0"/>
              <a:t>Η ΙΣΤΟΡΙΑ ΤΟΥ</a:t>
            </a:r>
            <a:endParaRPr lang="el-GR" b="1" dirty="0"/>
          </a:p>
        </p:txBody>
      </p:sp>
      <p:sp>
        <p:nvSpPr>
          <p:cNvPr id="3" name="Θέση περιεχομένου 2"/>
          <p:cNvSpPr>
            <a:spLocks noGrp="1"/>
          </p:cNvSpPr>
          <p:nvPr>
            <p:ph idx="1"/>
          </p:nvPr>
        </p:nvSpPr>
        <p:spPr/>
        <p:txBody>
          <a:bodyPr>
            <a:normAutofit/>
          </a:bodyPr>
          <a:lstStyle/>
          <a:p>
            <a:r>
              <a:rPr lang="el-GR" sz="2400" i="1" dirty="0" smtClean="0">
                <a:effectLst>
                  <a:outerShdw blurRad="38100" dist="38100" dir="2700000" algn="tl">
                    <a:srgbClr val="000000">
                      <a:alpha val="43137"/>
                    </a:srgbClr>
                  </a:outerShdw>
                </a:effectLst>
              </a:rPr>
              <a:t>Ακολουθεί το ιστορικό πλαίσιο, με τα σημαντικότερα γεγονότα της περιόδου της </a:t>
            </a:r>
            <a:r>
              <a:rPr lang="el-GR" sz="2400" i="1" dirty="0" err="1" smtClean="0">
                <a:effectLst>
                  <a:outerShdw blurRad="38100" dist="38100" dir="2700000" algn="tl">
                    <a:srgbClr val="000000">
                      <a:alpha val="43137"/>
                    </a:srgbClr>
                  </a:outerShdw>
                </a:effectLst>
              </a:rPr>
              <a:t>Ιπποτοκρατίας</a:t>
            </a:r>
            <a:r>
              <a:rPr lang="el-GR" sz="2400" i="1" dirty="0" smtClean="0">
                <a:effectLst>
                  <a:outerShdw blurRad="38100" dist="38100" dir="2700000" algn="tl">
                    <a:srgbClr val="000000">
                      <a:alpha val="43137"/>
                    </a:srgbClr>
                  </a:outerShdw>
                </a:effectLst>
              </a:rPr>
              <a:t> (1309-1522), και, σε ξεχωριστό, μικρής έκτασης υποκεφάλαιο, οι λιγοστές ιστορικές πληροφορίες της ίδιας περιόδου αναφορικά με την περιοχή της </a:t>
            </a:r>
            <a:r>
              <a:rPr lang="el-GR" sz="2400" i="1" dirty="0" err="1" smtClean="0">
                <a:effectLst>
                  <a:outerShdw blurRad="38100" dist="38100" dir="2700000" algn="tl">
                    <a:srgbClr val="000000">
                      <a:alpha val="43137"/>
                    </a:srgbClr>
                  </a:outerShdw>
                </a:effectLst>
              </a:rPr>
              <a:t>Διμυλιάς</a:t>
            </a:r>
            <a:r>
              <a:rPr lang="el-GR" sz="2400" i="1" dirty="0" smtClean="0">
                <a:effectLst>
                  <a:outerShdw blurRad="38100" dist="38100" dir="2700000" algn="tl">
                    <a:srgbClr val="000000">
                      <a:alpha val="43137"/>
                    </a:srgbClr>
                  </a:outerShdw>
                </a:effectLst>
              </a:rPr>
              <a:t>, στην οποία ανήκει ο ναός του Αγίου Νικολάου.</a:t>
            </a:r>
            <a:endParaRPr lang="el-GR"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24357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Εκκλησία του Αγίου Νικολάου - Κριτικές για Άγιος Νικόλαος Φουντουκλί,  Ελεούσα, Ελλάδα - Tripadvis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10277657"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title"/>
          </p:nvPr>
        </p:nvSpPr>
        <p:spPr/>
        <p:txBody>
          <a:bodyPr/>
          <a:lstStyle/>
          <a:p>
            <a:r>
              <a:rPr lang="el-GR" b="1" dirty="0" smtClean="0"/>
              <a:t>Η ΑΞΕΙΑ ΤΟΥ ΝΑΟΥ</a:t>
            </a:r>
            <a:endParaRPr lang="el-GR" b="1" dirty="0"/>
          </a:p>
        </p:txBody>
      </p:sp>
      <p:sp>
        <p:nvSpPr>
          <p:cNvPr id="3" name="Θέση περιεχομένου 2"/>
          <p:cNvSpPr>
            <a:spLocks noGrp="1"/>
          </p:cNvSpPr>
          <p:nvPr>
            <p:ph idx="1"/>
          </p:nvPr>
        </p:nvSpPr>
        <p:spPr/>
        <p:txBody>
          <a:bodyPr>
            <a:normAutofit/>
          </a:bodyPr>
          <a:lstStyle/>
          <a:p>
            <a:r>
              <a:rPr lang="el-GR" sz="2400" i="1" dirty="0" smtClean="0">
                <a:solidFill>
                  <a:schemeClr val="bg1"/>
                </a:solidFill>
                <a:effectLst>
                  <a:outerShdw blurRad="38100" dist="38100" dir="2700000" algn="tl">
                    <a:srgbClr val="000000">
                      <a:alpha val="43137"/>
                    </a:srgbClr>
                  </a:outerShdw>
                </a:effectLst>
              </a:rPr>
              <a:t>θεωρείται μια από τις σημαντικότερες μεσαιωνικές εκκλησίες του νησιού, λόγω του ιδιάζοντος αρχιτεκτονικού της τύπου και του ιδιαίτερης καλλιτεχνικής αξίας τοιχογραφικού της διακόσμου. </a:t>
            </a:r>
            <a:endParaRPr lang="el-GR" sz="24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63600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Ταξιδεύοντας με τον Σπούργιτα...: ο ναός του Αγίου Νικολάου στο Φουντουκλί  - Ρόδο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263480"/>
            <a:ext cx="10668000" cy="71142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2800" i="1" dirty="0" smtClean="0">
                <a:solidFill>
                  <a:schemeClr val="bg1"/>
                </a:solidFill>
                <a:effectLst>
                  <a:outerShdw blurRad="38100" dist="38100" dir="2700000" algn="tl">
                    <a:srgbClr val="000000">
                      <a:alpha val="43137"/>
                    </a:srgbClr>
                  </a:outerShdw>
                </a:effectLst>
              </a:rPr>
              <a:t>Το μνημείο σώζει σχεδόν ακέραιο το εικονογραφικό του πρόγραμμα, που περιλαμβάνει παραστάσεις από το βίο και το Πάθος του Ιησού, συνθέσεις ευχαριστιακού ή μοναστικού περιεχομένου, όπως το όραμα του αγίου </a:t>
            </a:r>
            <a:r>
              <a:rPr lang="el-GR" sz="2800" i="1" dirty="0" err="1" smtClean="0">
                <a:solidFill>
                  <a:schemeClr val="bg1"/>
                </a:solidFill>
                <a:effectLst>
                  <a:outerShdw blurRad="38100" dist="38100" dir="2700000" algn="tl">
                    <a:srgbClr val="000000">
                      <a:alpha val="43137"/>
                    </a:srgbClr>
                  </a:outerShdw>
                </a:effectLst>
              </a:rPr>
              <a:t>Παχωμίου</a:t>
            </a:r>
            <a:r>
              <a:rPr lang="el-GR" sz="2800" i="1" dirty="0" smtClean="0">
                <a:solidFill>
                  <a:schemeClr val="bg1"/>
                </a:solidFill>
                <a:effectLst>
                  <a:outerShdw blurRad="38100" dist="38100" dir="2700000" algn="tl">
                    <a:srgbClr val="000000">
                      <a:alpha val="43137"/>
                    </a:srgbClr>
                  </a:outerShdw>
                </a:effectLst>
              </a:rPr>
              <a:t> με τον άγγελο, θαύμα του αγίου Νικολάου και το όραμα του Πέτρου Αλεξανδρείας και η Κοινωνία της Μαρίας της </a:t>
            </a:r>
            <a:r>
              <a:rPr lang="el-GR" sz="2800" i="1" dirty="0" err="1" smtClean="0">
                <a:solidFill>
                  <a:schemeClr val="bg1"/>
                </a:solidFill>
                <a:effectLst>
                  <a:outerShdw blurRad="38100" dist="38100" dir="2700000" algn="tl">
                    <a:srgbClr val="000000">
                      <a:alpha val="43137"/>
                    </a:srgbClr>
                  </a:outerShdw>
                </a:effectLst>
              </a:rPr>
              <a:t>Αιγυπτίας</a:t>
            </a:r>
            <a:r>
              <a:rPr lang="el-GR" sz="2800" i="1" dirty="0" smtClean="0">
                <a:solidFill>
                  <a:schemeClr val="bg1"/>
                </a:solidFill>
                <a:effectLst>
                  <a:outerShdw blurRad="38100" dist="38100" dir="2700000" algn="tl">
                    <a:srgbClr val="000000">
                      <a:alpha val="43137"/>
                    </a:srgbClr>
                  </a:outerShdw>
                </a:effectLst>
              </a:rPr>
              <a:t>.</a:t>
            </a:r>
            <a:endParaRPr lang="el-GR" sz="2800" dirty="0">
              <a:solidFill>
                <a:schemeClr val="bg1"/>
              </a:solidFill>
            </a:endParaRPr>
          </a:p>
        </p:txBody>
      </p:sp>
    </p:spTree>
    <p:extLst>
      <p:ext uri="{BB962C8B-B14F-4D97-AF65-F5344CB8AC3E}">
        <p14:creationId xmlns:p14="http://schemas.microsoft.com/office/powerpoint/2010/main" xmlns="" val="3342401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Ιερός Ναός Αγίου Νικολάου Φουντουκλί"/>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636" y="-27709"/>
            <a:ext cx="10432890" cy="688570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sz="2800" i="1" dirty="0" smtClean="0">
                <a:solidFill>
                  <a:schemeClr val="bg1"/>
                </a:solidFill>
                <a:effectLst>
                  <a:outerShdw blurRad="38100" dist="38100" dir="2700000" algn="tl">
                    <a:srgbClr val="000000">
                      <a:alpha val="43137"/>
                    </a:srgbClr>
                  </a:outerShdw>
                </a:effectLst>
              </a:rPr>
              <a:t>Επίσης, πλήθος αγίων μορφών, μοναχοί, στρατιωτικοί, ιαματικοί άγιοι και αγίες, καθώς και ιδιαίτερης καλλιτεχνικής αξίας διακοσμητικά θέματα έχουν συμπεριληφθεί στην διακόσμηση. Μεταξύ των αγίων μορφών, σε προβεβλημένη θέση εκατέρωθεν της δυτικής θύρας του ναού, παριστάνονται σε δύο πίνακες τα μέλη της οικογενείας του κτήτορα</a:t>
            </a:r>
          </a:p>
          <a:p>
            <a:endParaRPr lang="el-GR" dirty="0"/>
          </a:p>
        </p:txBody>
      </p:sp>
    </p:spTree>
    <p:extLst>
      <p:ext uri="{BB962C8B-B14F-4D97-AF65-F5344CB8AC3E}">
        <p14:creationId xmlns:p14="http://schemas.microsoft.com/office/powerpoint/2010/main" xmlns="" val="1277347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241</Words>
  <Application>Microsoft Office PowerPoint</Application>
  <PresentationFormat>Προβολή στην οθόνη (4:3)</PresentationFormat>
  <Paragraphs>12</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Θέμα του Office</vt:lpstr>
      <vt:lpstr>ΕΚΚΛΗΣΙΑ ΑΓΙΟΥ ΝΙΚΟΛΑΟΥ ΦΟΥΝΤΟΥΚΛΗ</vt:lpstr>
      <vt:lpstr>Η ΤΟΠΟΘΕΣΙΑ ΤΟΥ ΝΑΟΥ</vt:lpstr>
      <vt:lpstr>Η ΙΣΤΟΡΙΑ ΤΟΥ</vt:lpstr>
      <vt:lpstr>Η ΑΞΕΙΑ ΤΟΥ ΝΑΟΥ</vt:lpstr>
      <vt:lpstr>Διαφάνεια 5</vt:lpstr>
      <vt:lpstr>Διαφάνεια 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ΕΚΛΙΣΙΑ ΑΓΙΟΥ ΝΙΚΟΛΑΟΥ ΦΟΥΝΤΟΥΚΛΗ</dc:title>
  <dc:creator>Μπανάνα Τιμ</dc:creator>
  <cp:lastModifiedBy>ΕΥΣΤΡΑΤΙΑ</cp:lastModifiedBy>
  <cp:revision>5</cp:revision>
  <dcterms:created xsi:type="dcterms:W3CDTF">2023-05-01T14:38:18Z</dcterms:created>
  <dcterms:modified xsi:type="dcterms:W3CDTF">2023-05-02T11:26:44Z</dcterms:modified>
</cp:coreProperties>
</file>