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24A68-ACD1-415E-8B73-3E49793D299E}" v="230" dt="2023-03-07T18:18:00.314"/>
    <p1510:client id="{8D06ABBE-B083-4E6F-9476-8B9F3F0EF756}" v="1" dt="2023-03-07T18:26:16.174"/>
    <p1510:client id="{C08CFA55-8079-4F89-A018-CD3D8F62314A}" v="7" dt="2023-03-07T18:21:22.563"/>
    <p1510:client id="{F5486A9A-0281-4CF4-988E-34B3A48E5BAC}" v="953" dt="2023-03-07T17:52:35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256" y="-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70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78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4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5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23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50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22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77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47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86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81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9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644DE9-8D09-43E2-BA69-F57482CFC9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23C919-B32E-40FF-B3D8-631316E84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Μάρμαρο με καφέ και θαλασσί">
            <a:extLst>
              <a:ext uri="{FF2B5EF4-FFF2-40B4-BE49-F238E27FC236}">
                <a16:creationId xmlns:a16="http://schemas.microsoft.com/office/drawing/2014/main" xmlns="" id="{3D765E5D-74B9-F459-7446-C6AE23CC14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0000"/>
          </a:blip>
          <a:srcRect t="5830" r="-2" b="14955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l-GR" sz="5200">
                <a:solidFill>
                  <a:srgbClr val="FFFFFF"/>
                </a:solidFill>
                <a:cs typeface="Sabon Next LT"/>
              </a:rPr>
              <a:t>Αγία Αναστασία η Ρωμαία</a:t>
            </a:r>
            <a:endParaRPr lang="el-GR" sz="5200">
              <a:solidFill>
                <a:srgbClr val="FFFFFF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endParaRPr lang="el-GR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12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C015D4C-7166-859A-D1BD-9221AE8721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>
                <a:cs typeface="Sabon Next LT"/>
              </a:rPr>
              <a:t>Ευχαριστούμε που παρακολουθήσατε την παρουσίασή μας!</a:t>
            </a:r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C3F06DB-3AA5-A6D7-1337-9300DF9BD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5097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8E92B9E-7975-5E90-F06C-F7495860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>
                <a:cs typeface="Sabon Next LT"/>
              </a:rPr>
              <a:t>Ο βίος της Αγίας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409F881-419F-483E-20C4-6C55459DB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sz="1600"/>
              <a:t>Η οσία Αναστασία έζησε στα χρόνια του </a:t>
            </a:r>
            <a:r>
              <a:rPr lang="el-GR" sz="1600" err="1"/>
              <a:t>Δεκίου</a:t>
            </a:r>
            <a:r>
              <a:rPr lang="el-GR" sz="1600"/>
              <a:t> και </a:t>
            </a:r>
            <a:r>
              <a:rPr lang="el-GR" sz="1600" err="1"/>
              <a:t>Βαλλεριανού</a:t>
            </a:r>
            <a:r>
              <a:rPr lang="el-GR" sz="1600"/>
              <a:t> και καταγόταν από τη Ρώμη. Όταν πέθαναν οι γονείς της, διαμοίρασε την περιουσία της στους φτωχούς και αποσύρθηκε σε μοναστήρι.</a:t>
            </a:r>
          </a:p>
          <a:p>
            <a:r>
              <a:rPr lang="el-GR" sz="1600"/>
              <a:t>Όταν την συνέλαβε ο ηγεμόνας </a:t>
            </a:r>
            <a:r>
              <a:rPr lang="el-GR" sz="1600" err="1"/>
              <a:t>Πρόβος</a:t>
            </a:r>
            <a:r>
              <a:rPr lang="el-GR" sz="1600"/>
              <a:t> (256 μ.Χ.) της υπενθύμισε την νεότητά της, για την οποία θα έπρεπε  να αρνηθεί τον Χριστό. Τότε, η Αναστασία με δυναμικό τρόπο είπε στον </a:t>
            </a:r>
            <a:r>
              <a:rPr lang="el-GR" sz="1600" err="1"/>
              <a:t>Πρόβο</a:t>
            </a:r>
            <a:r>
              <a:rPr lang="el-GR" sz="1600"/>
              <a:t> ότι δεν θα </a:t>
            </a:r>
            <a:r>
              <a:rPr lang="el-GR" sz="1600" err="1"/>
              <a:t>αρνθηεί</a:t>
            </a:r>
            <a:r>
              <a:rPr lang="el-GR" sz="1600"/>
              <a:t> τον Χριστό ποτέ και αν </a:t>
            </a:r>
            <a:r>
              <a:rPr lang="el-GR" sz="1600" err="1"/>
              <a:t>αμβιβάλλει</a:t>
            </a:r>
            <a:r>
              <a:rPr lang="el-GR" sz="1600"/>
              <a:t> να την δοκιμάσει.</a:t>
            </a:r>
          </a:p>
          <a:p>
            <a:r>
              <a:rPr lang="el-GR" sz="1600" err="1"/>
              <a:t>Εξαγριομένος</a:t>
            </a:r>
            <a:r>
              <a:rPr lang="el-GR" sz="1600"/>
              <a:t> από την απάντηση ο </a:t>
            </a:r>
            <a:r>
              <a:rPr lang="el-GR" sz="1600" err="1"/>
              <a:t>Πρόβος</a:t>
            </a:r>
            <a:r>
              <a:rPr lang="el-GR" sz="1600"/>
              <a:t>, την πέρασε από πολλά και φρυκτά βασανιστήρια και </a:t>
            </a:r>
            <a:r>
              <a:rPr lang="el-GR" sz="1600" err="1"/>
              <a:t>τελικα</a:t>
            </a:r>
            <a:r>
              <a:rPr lang="el-GR" sz="1600"/>
              <a:t> την θανάτωσε αποκεφαλίζοντας την. ΄Έτσι η Αναστασία πήρε τον αμαράντινο στέφανο του μαρτυρίου.</a:t>
            </a:r>
          </a:p>
        </p:txBody>
      </p:sp>
    </p:spTree>
    <p:extLst>
      <p:ext uri="{BB962C8B-B14F-4D97-AF65-F5344CB8AC3E}">
        <p14:creationId xmlns:p14="http://schemas.microsoft.com/office/powerpoint/2010/main" xmlns="" val="1552910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6A58546-E2E2-6844-AD01-33FF494ED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3FFA401-34A1-66BF-07BA-44BD32BA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2397685"/>
            <a:ext cx="11274612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l-GR"/>
              <a:t>Η μνήμη της Αγίας τιμάται κάθε χρόνο στις 29 Οκτωβρίου. Την ημέρα αυτή γιορτάζουν όσες φέρουν το όνομα Αναστασία.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211473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ED5E97A-D21B-4AA4-83CF-DA3A380E30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AF5706D-4464-450F-93F4-853EDF68CE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E0FB244-C158-43A9-AD7A-05DC5BBF6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C2A631A-A991-776E-E75D-E879A8B7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155816"/>
            <a:ext cx="4686300" cy="2461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cs typeface="Sabon Next LT"/>
              </a:rPr>
              <a:t>Η </a:t>
            </a:r>
            <a:r>
              <a:rPr lang="en-US" sz="4400" err="1">
                <a:cs typeface="Sabon Next LT"/>
              </a:rPr>
              <a:t>Αγί</a:t>
            </a:r>
            <a:r>
              <a:rPr lang="en-US" sz="4400">
                <a:cs typeface="Sabon Next LT"/>
              </a:rPr>
              <a:t>α </a:t>
            </a:r>
            <a:r>
              <a:rPr lang="en-US" sz="4400" err="1">
                <a:cs typeface="Sabon Next LT"/>
              </a:rPr>
              <a:t>Αν</a:t>
            </a:r>
            <a:r>
              <a:rPr lang="en-US" sz="4400">
                <a:cs typeface="Sabon Next LT"/>
              </a:rPr>
              <a:t>α</a:t>
            </a:r>
            <a:r>
              <a:rPr lang="en-US" sz="4400" err="1">
                <a:cs typeface="Sabon Next LT"/>
              </a:rPr>
              <a:t>στ</a:t>
            </a:r>
            <a:r>
              <a:rPr lang="en-US" sz="4400">
                <a:cs typeface="Sabon Next LT"/>
              </a:rPr>
              <a:t>α</a:t>
            </a:r>
            <a:r>
              <a:rPr lang="en-US" sz="4400" err="1">
                <a:cs typeface="Sabon Next LT"/>
              </a:rPr>
              <a:t>σί</a:t>
            </a:r>
            <a:r>
              <a:rPr lang="en-US" sz="4400">
                <a:cs typeface="Sabon Next LT"/>
              </a:rPr>
              <a:t>α η </a:t>
            </a:r>
            <a:r>
              <a:rPr lang="en-US" sz="4400" err="1">
                <a:cs typeface="Sabon Next LT"/>
              </a:rPr>
              <a:t>Ρωμ</a:t>
            </a:r>
            <a:r>
              <a:rPr lang="en-US" sz="4400">
                <a:cs typeface="Sabon Next LT"/>
              </a:rPr>
              <a:t>αία</a:t>
            </a:r>
            <a:endParaRPr lang="en-US" sz="440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8AD42ED3-C239-BB50-F3DC-1D5A11496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6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27FCE8F-FCD5-2B26-8640-060D71BCE5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print"/>
          <a:srcRect r="1" b="14346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29758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A4FB2F27-3F7D-440E-A905-86607A926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F678C14-A033-4139-BCA9-8382B03964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4763DA8-CE3A-4B30-B2F5-0D128777F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6B75A5A-FDA7-4C8E-BD65-8506C42AA8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E6AFCAB-12BF-4A0B-B089-A794259D2F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315557D-7AAF-353E-587D-4980DAC2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9"/>
            <a:ext cx="4191000" cy="2682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Τοποθεσία Ναού Αγίας Αναστασίας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2CE5CE12-9A50-274D-7163-D5DA0373C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429000"/>
            <a:ext cx="4190730" cy="26670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Ο ναός της Αγίας Αναστασίας της Ρωμαίας βρίσκεται στο χωρίο Γεννάδι στη Ρόδο</a:t>
            </a:r>
          </a:p>
        </p:txBody>
      </p:sp>
      <p:pic>
        <p:nvPicPr>
          <p:cNvPr id="5" name="Εικόνα 5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E5AA6D9-790C-FB00-6BCD-2AB84AED98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print"/>
          <a:srcRect t="9505" b="9505"/>
          <a:stretch/>
        </p:blipFill>
        <p:spPr>
          <a:xfrm>
            <a:off x="5562600" y="1030562"/>
            <a:ext cx="5881672" cy="46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827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E61AB4D-9F4E-2578-53FE-3E9DC841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>
                <a:cs typeface="Sabon Next LT"/>
              </a:rPr>
              <a:t>Ιστορία του </a:t>
            </a:r>
            <a:r>
              <a:rPr lang="el-GR" err="1">
                <a:cs typeface="Sabon Next LT"/>
              </a:rPr>
              <a:t>ναόυ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2D7AAFD-B4AF-8D3F-2E2A-0CCF21A2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l-GR">
                <a:ea typeface="+mn-lt"/>
                <a:cs typeface="+mn-lt"/>
              </a:rPr>
              <a:t>Για την ανέγερση της να χρησιμοποιήθηκε οικοδομικό υλικό από παλαιοχριστιανική βασιλική που βρισκόταν στην ίδια θέση, ενώ κατά την περίοδο της </a:t>
            </a:r>
            <a:r>
              <a:rPr lang="el-GR" err="1">
                <a:ea typeface="+mn-lt"/>
                <a:cs typeface="+mn-lt"/>
              </a:rPr>
              <a:t>ιπποτοκρατίας</a:t>
            </a:r>
            <a:r>
              <a:rPr lang="el-GR">
                <a:ea typeface="+mn-lt"/>
                <a:cs typeface="+mn-lt"/>
              </a:rPr>
              <a:t>, φαίνεται πως αποκαταστάθηκε ό,τι απέμεινε από τον παλιό ναό και ο ναός </a:t>
            </a:r>
            <a:r>
              <a:rPr lang="el-GR" err="1">
                <a:ea typeface="+mn-lt"/>
                <a:cs typeface="+mn-lt"/>
              </a:rPr>
              <a:t>ξαναχρησιμοποήθηκε</a:t>
            </a:r>
            <a:r>
              <a:rPr lang="el-GR">
                <a:ea typeface="+mn-lt"/>
                <a:cs typeface="+mn-lt"/>
              </a:rPr>
              <a:t>. Το σημερινό κτίσμα είναι </a:t>
            </a:r>
            <a:r>
              <a:rPr lang="el-GR" err="1">
                <a:ea typeface="+mn-lt"/>
                <a:cs typeface="+mn-lt"/>
              </a:rPr>
              <a:t>μονόχωρο</a:t>
            </a:r>
            <a:r>
              <a:rPr lang="el-GR">
                <a:ea typeface="+mn-lt"/>
                <a:cs typeface="+mn-lt"/>
              </a:rPr>
              <a:t>, </a:t>
            </a:r>
            <a:r>
              <a:rPr lang="el-GR" err="1">
                <a:ea typeface="+mn-lt"/>
                <a:cs typeface="+mn-lt"/>
              </a:rPr>
              <a:t>καμαροσκέπαστο</a:t>
            </a:r>
            <a:r>
              <a:rPr lang="el-GR">
                <a:ea typeface="+mn-lt"/>
                <a:cs typeface="+mn-lt"/>
              </a:rPr>
              <a:t>, με μεγάλη ημικυκλική εσωτερικά κι εξωτερικά αψίδα, έξι ανοίγματα (δύο θύρες και τέσσερα παράθυρα) και προστώο στα βόρεια στεγασμένο με σταυροθόλια με νευρώσεις. Στο προστώο βρίσκονται εντοιχισμένα, οικόσημο του μεγάλου </a:t>
            </a:r>
            <a:r>
              <a:rPr lang="el-GR" err="1">
                <a:ea typeface="+mn-lt"/>
                <a:cs typeface="+mn-lt"/>
              </a:rPr>
              <a:t>μαγίστρου</a:t>
            </a:r>
            <a:r>
              <a:rPr lang="el-GR">
                <a:ea typeface="+mn-lt"/>
                <a:cs typeface="+mn-lt"/>
              </a:rPr>
              <a:t> </a:t>
            </a:r>
            <a:r>
              <a:rPr lang="el-GR" err="1">
                <a:ea typeface="+mn-lt"/>
                <a:cs typeface="+mn-lt"/>
              </a:rPr>
              <a:t>Orsini</a:t>
            </a:r>
            <a:r>
              <a:rPr lang="el-GR">
                <a:ea typeface="+mn-lt"/>
                <a:cs typeface="+mn-lt"/>
              </a:rPr>
              <a:t> (1467-1476) και δύο πλάκες με ανάγλυφους σταυρούς και χρονολογίες 1837 και 1871.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4729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9E2C9CE-10A9-3663-EC56-3FF65299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>
                <a:cs typeface="Sabon Next LT"/>
              </a:rPr>
              <a:t>Περιγραφή του ναού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4BA6E8A-F2B3-49DE-0EDF-F3D4AE35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sz="1800"/>
              <a:t>Το εσωτερικό του ναού είναι στολισμένο με πανέμορφες τοιχογραφίες (που χρονολογούνται γύρω στο 1800) και φέρει ένα ξυλόγλυπτο τέμπλο.</a:t>
            </a:r>
          </a:p>
          <a:p>
            <a:r>
              <a:rPr lang="el-GR" sz="1800"/>
              <a:t>Εξωτερικά είναι ένας</a:t>
            </a:r>
            <a:r>
              <a:rPr lang="el-GR" sz="1800">
                <a:ea typeface="+mn-lt"/>
                <a:cs typeface="+mn-lt"/>
              </a:rPr>
              <a:t> </a:t>
            </a:r>
            <a:r>
              <a:rPr lang="el-GR" sz="1800" err="1">
                <a:ea typeface="+mn-lt"/>
                <a:cs typeface="+mn-lt"/>
              </a:rPr>
              <a:t>μονόχωρος</a:t>
            </a:r>
            <a:r>
              <a:rPr lang="el-GR" sz="1800">
                <a:ea typeface="+mn-lt"/>
                <a:cs typeface="+mn-lt"/>
              </a:rPr>
              <a:t> και </a:t>
            </a:r>
            <a:r>
              <a:rPr lang="el-GR" sz="1800" err="1">
                <a:ea typeface="+mn-lt"/>
                <a:cs typeface="+mn-lt"/>
              </a:rPr>
              <a:t>καμαροσκέπαστος</a:t>
            </a:r>
            <a:r>
              <a:rPr lang="el-GR" sz="1800">
                <a:ea typeface="+mn-lt"/>
                <a:cs typeface="+mn-lt"/>
              </a:rPr>
              <a:t> ναός.</a:t>
            </a:r>
            <a:endParaRPr lang="el-GR" sz="1800"/>
          </a:p>
        </p:txBody>
      </p:sp>
    </p:spTree>
    <p:extLst>
      <p:ext uri="{BB962C8B-B14F-4D97-AF65-F5344CB8AC3E}">
        <p14:creationId xmlns:p14="http://schemas.microsoft.com/office/powerpoint/2010/main" xmlns="" val="619972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A4FB2F27-3F7D-440E-A905-86607A926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F678C14-A033-4139-BCA9-8382B03964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4763DA8-CE3A-4B30-B2F5-0D128777F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6B75A5A-FDA7-4C8E-BD65-8506C42AA8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E6AFCAB-12BF-4A0B-B089-A794259D2F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A822C5B-3D0D-DB91-7BEC-D3834F22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6" y="2088775"/>
            <a:ext cx="4191000" cy="2682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Ο να</a:t>
            </a:r>
            <a:r>
              <a:rPr lang="en-US" sz="4000" err="1"/>
              <a:t>ός</a:t>
            </a:r>
            <a:r>
              <a:rPr lang="en-US" sz="4000"/>
              <a:t> </a:t>
            </a:r>
            <a:r>
              <a:rPr lang="en-US" sz="4000" err="1"/>
              <a:t>της</a:t>
            </a:r>
            <a:r>
              <a:rPr lang="en-US" sz="4000"/>
              <a:t> </a:t>
            </a:r>
            <a:r>
              <a:rPr lang="en-US" sz="4000" err="1"/>
              <a:t>Αγί</a:t>
            </a:r>
            <a:r>
              <a:rPr lang="en-US" sz="4000"/>
              <a:t>ας </a:t>
            </a:r>
            <a:r>
              <a:rPr lang="en-US" sz="4000" err="1"/>
              <a:t>Αν</a:t>
            </a:r>
            <a:r>
              <a:rPr lang="en-US" sz="4000"/>
              <a:t>α</a:t>
            </a:r>
            <a:r>
              <a:rPr lang="en-US" sz="4000" err="1"/>
              <a:t>στ</a:t>
            </a:r>
            <a:r>
              <a:rPr lang="en-US" sz="4000"/>
              <a:t>α</a:t>
            </a:r>
            <a:r>
              <a:rPr lang="en-US" sz="4000" err="1"/>
              <a:t>σί</a:t>
            </a:r>
            <a:r>
              <a:rPr lang="en-US" sz="4000"/>
              <a:t>ας </a:t>
            </a:r>
            <a:r>
              <a:rPr lang="en-US" sz="4000" err="1"/>
              <a:t>της</a:t>
            </a:r>
            <a:r>
              <a:rPr lang="en-US" sz="4000"/>
              <a:t> </a:t>
            </a:r>
            <a:r>
              <a:rPr lang="en-US" sz="4000" err="1"/>
              <a:t>Ρωμ</a:t>
            </a:r>
            <a:r>
              <a:rPr lang="en-US" sz="4000"/>
              <a:t>αίας</a:t>
            </a:r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F28FB828-B64B-26CD-419F-9434B1C80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429000"/>
            <a:ext cx="4190730" cy="26670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5" name="Εικόνα 5" descr="Εικόνα που περιέχει υπαίθριος, ουρανός, κτίριο, πέτρ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B407BE0-BB62-041F-8EA9-B2678117E2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print"/>
          <a:srcRect l="8049" r="8049"/>
          <a:stretch/>
        </p:blipFill>
        <p:spPr>
          <a:xfrm>
            <a:off x="5562600" y="1030682"/>
            <a:ext cx="5881672" cy="46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581704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A4FB2F27-3F7D-440E-A905-86607A926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F678C14-A033-4139-BCA9-8382B03964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4763DA8-CE3A-4B30-B2F5-0D128777F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6B75A5A-FDA7-4C8E-BD65-8506C42AA8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E6AFCAB-12BF-4A0B-B089-A794259D2F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C3DFD80-0764-B013-4606-A91AD706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8775"/>
            <a:ext cx="4191000" cy="2682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err="1"/>
              <a:t>Το</a:t>
            </a:r>
            <a:r>
              <a:rPr lang="en-US" sz="4000"/>
              <a:t> </a:t>
            </a:r>
            <a:r>
              <a:rPr lang="en-US" sz="4000" err="1"/>
              <a:t>εσωτερικό</a:t>
            </a:r>
            <a:r>
              <a:rPr lang="en-US" sz="4000"/>
              <a:t> </a:t>
            </a:r>
            <a:r>
              <a:rPr lang="en-US" sz="4000" err="1"/>
              <a:t>του</a:t>
            </a:r>
            <a:r>
              <a:rPr lang="en-US" sz="4000"/>
              <a:t> να</a:t>
            </a:r>
            <a:r>
              <a:rPr lang="en-US" sz="4000" err="1"/>
              <a:t>ού</a:t>
            </a:r>
            <a:endParaRPr lang="el-GR" err="1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13017ED7-3298-BBC6-3C68-1F16C5437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429000"/>
            <a:ext cx="4190730" cy="26670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5" name="Εικόνα 5" descr="Εικόνα που περιέχει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144703F-78CF-8ADC-0B05-90F35AB78E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print"/>
          <a:srcRect l="7862" r="7862"/>
          <a:stretch/>
        </p:blipFill>
        <p:spPr>
          <a:xfrm>
            <a:off x="5562600" y="1032262"/>
            <a:ext cx="5881672" cy="46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36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appledVTI">
  <a:themeElements>
    <a:clrScheme name="AnalogousFromLightSeedLeftStep">
      <a:dk1>
        <a:srgbClr val="000000"/>
      </a:dk1>
      <a:lt1>
        <a:srgbClr val="FFFFFF"/>
      </a:lt1>
      <a:dk2>
        <a:srgbClr val="203922"/>
      </a:dk2>
      <a:lt2>
        <a:srgbClr val="E8E4E2"/>
      </a:lt2>
      <a:accent1>
        <a:srgbClr val="80A7BA"/>
      </a:accent1>
      <a:accent2>
        <a:srgbClr val="76ACA7"/>
      </a:accent2>
      <a:accent3>
        <a:srgbClr val="81AA95"/>
      </a:accent3>
      <a:accent4>
        <a:srgbClr val="78B07C"/>
      </a:accent4>
      <a:accent5>
        <a:srgbClr val="8EA980"/>
      </a:accent5>
      <a:accent6>
        <a:srgbClr val="9AA772"/>
      </a:accent6>
      <a:hlink>
        <a:srgbClr val="A8765E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Προσαρμογή</PresentationFormat>
  <Paragraphs>19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DappledVTI</vt:lpstr>
      <vt:lpstr>Αγία Αναστασία η Ρωμαία</vt:lpstr>
      <vt:lpstr>Ο βίος της Αγίας</vt:lpstr>
      <vt:lpstr>Διαφάνεια 3</vt:lpstr>
      <vt:lpstr>Η Αγία Αναστασία η Ρωμαία</vt:lpstr>
      <vt:lpstr>Τοποθεσία Ναού Αγίας Αναστασίας</vt:lpstr>
      <vt:lpstr>Ιστορία του ναόυ</vt:lpstr>
      <vt:lpstr>Περιγραφή του ναού</vt:lpstr>
      <vt:lpstr>Ο ναός της Αγίας Αναστασίας της Ρωμαίας</vt:lpstr>
      <vt:lpstr>Το εσωτερικό του ναού</vt:lpstr>
      <vt:lpstr>Ευχαριστούμε που παρακολουθήσατε την παρουσίασή μας!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ΕΥΣΤΡΑΤΙΑ</dc:creator>
  <cp:lastModifiedBy>ΕΥΣΤΡΑΤΙΑ</cp:lastModifiedBy>
  <cp:revision>4</cp:revision>
  <dcterms:created xsi:type="dcterms:W3CDTF">2023-03-07T17:12:45Z</dcterms:created>
  <dcterms:modified xsi:type="dcterms:W3CDTF">2023-04-26T14:23:42Z</dcterms:modified>
</cp:coreProperties>
</file>