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3" r:id="rId4"/>
    <p:sldId id="264" r:id="rId5"/>
    <p:sldId id="266" r:id="rId6"/>
    <p:sldId id="262" r:id="rId7"/>
    <p:sldId id="258" r:id="rId8"/>
    <p:sldId id="261" r:id="rId9"/>
    <p:sldId id="259"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Υπότιτλο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Τίτλο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Στυλ κύριου τίτλου</a:t>
            </a:r>
            <a:endParaRPr kumimoji="0" lang="en-US"/>
          </a:p>
        </p:txBody>
      </p:sp>
      <p:cxnSp>
        <p:nvCxnSpPr>
          <p:cNvPr id="8" name="Ευθεία γραμμή σύνδεσης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Έλλειψη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Θέση ημερομηνίας 14"/>
          <p:cNvSpPr>
            <a:spLocks noGrp="1"/>
          </p:cNvSpPr>
          <p:nvPr>
            <p:ph type="dt" sz="half" idx="10"/>
          </p:nvPr>
        </p:nvSpPr>
        <p:spPr/>
        <p:txBody>
          <a:bodyPr/>
          <a:lstStyle/>
          <a:p>
            <a:fld id="{94B552C5-5EB7-45E1-A88C-08131982620A}" type="datetimeFigureOut">
              <a:rPr lang="el-GR" smtClean="0"/>
              <a:t>23/5/2023</a:t>
            </a:fld>
            <a:endParaRPr lang="el-GR"/>
          </a:p>
        </p:txBody>
      </p:sp>
      <p:sp>
        <p:nvSpPr>
          <p:cNvPr id="16" name="Θέση αριθμού διαφάνειας 15"/>
          <p:cNvSpPr>
            <a:spLocks noGrp="1"/>
          </p:cNvSpPr>
          <p:nvPr>
            <p:ph type="sldNum" sz="quarter" idx="11"/>
          </p:nvPr>
        </p:nvSpPr>
        <p:spPr/>
        <p:txBody>
          <a:bodyPr/>
          <a:lstStyle/>
          <a:p>
            <a:fld id="{EA461DE3-994D-4FB9-89FE-0025A56D223E}" type="slidenum">
              <a:rPr lang="el-GR" smtClean="0"/>
              <a:t>‹#›</a:t>
            </a:fld>
            <a:endParaRPr lang="el-GR"/>
          </a:p>
        </p:txBody>
      </p:sp>
      <p:sp>
        <p:nvSpPr>
          <p:cNvPr id="17" name="Θέση υποσέλιδου 16"/>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94B552C5-5EB7-45E1-A88C-08131982620A}" type="datetimeFigureOut">
              <a:rPr lang="el-GR" smtClean="0"/>
              <a:t>23/5/2023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A461DE3-994D-4FB9-89FE-0025A56D223E}"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94B552C5-5EB7-45E1-A88C-08131982620A}" type="datetimeFigureOut">
              <a:rPr lang="el-GR" smtClean="0"/>
              <a:t>23/5/2023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A461DE3-994D-4FB9-89FE-0025A56D223E}"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94B552C5-5EB7-45E1-A88C-08131982620A}" type="datetimeFigureOut">
              <a:rPr lang="el-GR" smtClean="0"/>
              <a:t>23/5/2023</a:t>
            </a:fld>
            <a:endParaRPr lang="el-GR"/>
          </a:p>
        </p:txBody>
      </p:sp>
      <p:sp>
        <p:nvSpPr>
          <p:cNvPr id="15" name="Θέση αριθμού διαφάνειας 14"/>
          <p:cNvSpPr>
            <a:spLocks noGrp="1"/>
          </p:cNvSpPr>
          <p:nvPr>
            <p:ph type="sldNum" sz="quarter" idx="15"/>
          </p:nvPr>
        </p:nvSpPr>
        <p:spPr/>
        <p:txBody>
          <a:bodyPr/>
          <a:lstStyle>
            <a:lvl1pPr algn="ctr">
              <a:defRPr/>
            </a:lvl1pPr>
          </a:lstStyle>
          <a:p>
            <a:fld id="{EA461DE3-994D-4FB9-89FE-0025A56D223E}" type="slidenum">
              <a:rPr lang="el-GR" smtClean="0"/>
              <a:t>‹#›</a:t>
            </a:fld>
            <a:endParaRPr lang="el-GR"/>
          </a:p>
        </p:txBody>
      </p:sp>
      <p:sp>
        <p:nvSpPr>
          <p:cNvPr id="16" name="Θέση υποσέλιδου 15"/>
          <p:cNvSpPr>
            <a:spLocks noGrp="1"/>
          </p:cNvSpPr>
          <p:nvPr>
            <p:ph type="ftr" sz="quarter" idx="16"/>
          </p:nvPr>
        </p:nvSpPr>
        <p:spPr/>
        <p:txBody>
          <a:bodyPr/>
          <a:lstStyle/>
          <a:p>
            <a:endParaRPr lang="el-G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p:txBody>
          <a:bodyPr/>
          <a:lstStyle/>
          <a:p>
            <a:fld id="{94B552C5-5EB7-45E1-A88C-08131982620A}" type="datetimeFigureOut">
              <a:rPr lang="el-GR" smtClean="0"/>
              <a:t>23/5/2023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A461DE3-994D-4FB9-89FE-0025A56D223E}" type="slidenum">
              <a:rPr lang="el-GR" smtClean="0"/>
              <a:t>‹#›</a:t>
            </a:fld>
            <a:endParaRPr lang="el-GR"/>
          </a:p>
        </p:txBody>
      </p:sp>
      <p:sp>
        <p:nvSpPr>
          <p:cNvPr id="2" name="Τίτλο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cxnSp>
        <p:nvCxnSpPr>
          <p:cNvPr id="7" name="Ευθεία γραμμή σύνδεσης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fld id="{94B552C5-5EB7-45E1-A88C-08131982620A}" type="datetimeFigureOut">
              <a:rPr lang="el-GR" smtClean="0"/>
              <a:t>23/5/2023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A461DE3-994D-4FB9-89FE-0025A56D223E}" type="slidenum">
              <a:rPr lang="el-GR" smtClean="0"/>
              <a:t>‹#›</a:t>
            </a:fld>
            <a:endParaRPr lang="el-GR"/>
          </a:p>
        </p:txBody>
      </p:sp>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11" name="Θέση περιεχομένου 10"/>
          <p:cNvSpPr>
            <a:spLocks noGrp="1"/>
          </p:cNvSpPr>
          <p:nvPr>
            <p:ph sz="half" idx="1"/>
          </p:nvPr>
        </p:nvSpPr>
        <p:spPr>
          <a:xfrm>
            <a:off x="457200" y="1524000"/>
            <a:ext cx="4059936"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half" idx="2"/>
          </p:nvPr>
        </p:nvSpPr>
        <p:spPr>
          <a:xfrm>
            <a:off x="4648200" y="1524000"/>
            <a:ext cx="4059936"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Θέση αριθμού διαφάνειας 8"/>
          <p:cNvSpPr>
            <a:spLocks noGrp="1"/>
          </p:cNvSpPr>
          <p:nvPr>
            <p:ph type="sldNum" sz="quarter" idx="12"/>
          </p:nvPr>
        </p:nvSpPr>
        <p:spPr/>
        <p:txBody>
          <a:bodyPr/>
          <a:lstStyle/>
          <a:p>
            <a:fld id="{EA461DE3-994D-4FB9-89FE-0025A56D223E}" type="slidenum">
              <a:rPr lang="el-GR" smtClean="0"/>
              <a:t>‹#›</a:t>
            </a:fld>
            <a:endParaRPr lang="el-GR"/>
          </a:p>
        </p:txBody>
      </p:sp>
      <p:sp>
        <p:nvSpPr>
          <p:cNvPr id="8" name="Θέση υποσέλιδου 7"/>
          <p:cNvSpPr>
            <a:spLocks noGrp="1"/>
          </p:cNvSpPr>
          <p:nvPr>
            <p:ph type="ftr" sz="quarter" idx="11"/>
          </p:nvPr>
        </p:nvSpPr>
        <p:spPr/>
        <p:txBody>
          <a:bodyPr/>
          <a:lstStyle/>
          <a:p>
            <a:endParaRPr lang="el-GR"/>
          </a:p>
        </p:txBody>
      </p:sp>
      <p:sp>
        <p:nvSpPr>
          <p:cNvPr id="7" name="Θέση ημερομηνίας 6"/>
          <p:cNvSpPr>
            <a:spLocks noGrp="1"/>
          </p:cNvSpPr>
          <p:nvPr>
            <p:ph type="dt" sz="half" idx="10"/>
          </p:nvPr>
        </p:nvSpPr>
        <p:spPr/>
        <p:txBody>
          <a:bodyPr/>
          <a:lstStyle/>
          <a:p>
            <a:fld id="{94B552C5-5EB7-45E1-A88C-08131982620A}" type="datetimeFigureOut">
              <a:rPr lang="el-GR" smtClean="0"/>
              <a:t>23/5/2023</a:t>
            </a:fld>
            <a:endParaRPr lang="el-GR"/>
          </a:p>
        </p:txBody>
      </p:sp>
      <p:sp>
        <p:nvSpPr>
          <p:cNvPr id="3" name="Θέση κειμένου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32" name="Θέση περιεχομένου 31"/>
          <p:cNvSpPr>
            <a:spLocks noGrp="1"/>
          </p:cNvSpPr>
          <p:nvPr>
            <p:ph sz="half" idx="2"/>
          </p:nvPr>
        </p:nvSpPr>
        <p:spPr>
          <a:xfrm>
            <a:off x="457200" y="2201896"/>
            <a:ext cx="4038600" cy="391363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Θέση περιεχομένου 33"/>
          <p:cNvSpPr>
            <a:spLocks noGrp="1"/>
          </p:cNvSpPr>
          <p:nvPr>
            <p:ph sz="quarter" idx="4"/>
          </p:nvPr>
        </p:nvSpPr>
        <p:spPr>
          <a:xfrm>
            <a:off x="4649788" y="2201896"/>
            <a:ext cx="4038600" cy="391363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Τίτλος 1"/>
          <p:cNvSpPr>
            <a:spLocks noGrp="1"/>
          </p:cNvSpPr>
          <p:nvPr>
            <p:ph type="title"/>
          </p:nvPr>
        </p:nvSpPr>
        <p:spPr>
          <a:xfrm>
            <a:off x="457200" y="155448"/>
            <a:ext cx="8229600" cy="1143000"/>
          </a:xfrm>
        </p:spPr>
        <p:txBody>
          <a:bodyPr anchor="b" anchorCtr="0"/>
          <a:lstStyle>
            <a:lvl1pPr>
              <a:defRPr/>
            </a:lvl1pPr>
          </a:lstStyle>
          <a:p>
            <a:r>
              <a:rPr kumimoji="0" lang="el-GR" smtClean="0"/>
              <a:t>Στυλ κύριου τίτλου</a:t>
            </a:r>
            <a:endParaRPr kumimoji="0" lang="en-US"/>
          </a:p>
        </p:txBody>
      </p:sp>
      <p:sp>
        <p:nvSpPr>
          <p:cNvPr id="12" name="Θέση κειμένου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cxnSp>
        <p:nvCxnSpPr>
          <p:cNvPr id="10" name="Ευθεία γραμμή σύνδεσης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fld id="{94B552C5-5EB7-45E1-A88C-08131982620A}" type="datetimeFigureOut">
              <a:rPr lang="el-GR" smtClean="0"/>
              <a:t>23/5/2023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A461DE3-994D-4FB9-89FE-0025A56D223E}" type="slidenum">
              <a:rPr lang="el-GR" smtClean="0"/>
              <a:t>‹#›</a:t>
            </a:fld>
            <a:endParaRPr lang="el-GR"/>
          </a:p>
        </p:txBody>
      </p:sp>
      <p:sp>
        <p:nvSpPr>
          <p:cNvPr id="2" name="Τίτλος 1"/>
          <p:cNvSpPr>
            <a:spLocks noGrp="1"/>
          </p:cNvSpPr>
          <p:nvPr>
            <p:ph type="title"/>
          </p:nvPr>
        </p:nvSpPr>
        <p:spPr/>
        <p:txBody>
          <a:bodyPr/>
          <a:lstStyle/>
          <a:p>
            <a:r>
              <a:rPr kumimoji="0" lang="el-GR" smtClean="0"/>
              <a:t>Στυλ κύριου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4B552C5-5EB7-45E1-A88C-08131982620A}" type="datetimeFigureOut">
              <a:rPr lang="el-GR" smtClean="0"/>
              <a:t>23/5/2023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A461DE3-994D-4FB9-89FE-0025A56D223E}"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Θέση περιεχομένου 28"/>
          <p:cNvSpPr>
            <a:spLocks noGrp="1"/>
          </p:cNvSpPr>
          <p:nvPr>
            <p:ph sz="quarter" idx="1"/>
          </p:nvPr>
        </p:nvSpPr>
        <p:spPr>
          <a:xfrm>
            <a:off x="457200" y="457200"/>
            <a:ext cx="6248400" cy="5715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Θέση κειμένου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31" name="Τίτλο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Στυλ κύριου τίτλου</a:t>
            </a:r>
            <a:endParaRPr kumimoji="0" lang="en-US"/>
          </a:p>
        </p:txBody>
      </p:sp>
      <p:sp>
        <p:nvSpPr>
          <p:cNvPr id="8" name="Θέση ημερομηνίας 7"/>
          <p:cNvSpPr>
            <a:spLocks noGrp="1"/>
          </p:cNvSpPr>
          <p:nvPr>
            <p:ph type="dt" sz="half" idx="14"/>
          </p:nvPr>
        </p:nvSpPr>
        <p:spPr/>
        <p:txBody>
          <a:bodyPr/>
          <a:lstStyle/>
          <a:p>
            <a:fld id="{94B552C5-5EB7-45E1-A88C-08131982620A}" type="datetimeFigureOut">
              <a:rPr lang="el-GR" smtClean="0"/>
              <a:t>23/5/2023</a:t>
            </a:fld>
            <a:endParaRPr lang="el-GR"/>
          </a:p>
        </p:txBody>
      </p:sp>
      <p:sp>
        <p:nvSpPr>
          <p:cNvPr id="9" name="Θέση αριθμού διαφάνειας 8"/>
          <p:cNvSpPr>
            <a:spLocks noGrp="1"/>
          </p:cNvSpPr>
          <p:nvPr>
            <p:ph type="sldNum" sz="quarter" idx="15"/>
          </p:nvPr>
        </p:nvSpPr>
        <p:spPr/>
        <p:txBody>
          <a:bodyPr/>
          <a:lstStyle/>
          <a:p>
            <a:fld id="{EA461DE3-994D-4FB9-89FE-0025A56D223E}" type="slidenum">
              <a:rPr lang="el-GR" smtClean="0"/>
              <a:t>‹#›</a:t>
            </a:fld>
            <a:endParaRPr lang="el-GR"/>
          </a:p>
        </p:txBody>
      </p:sp>
      <p:sp>
        <p:nvSpPr>
          <p:cNvPr id="10" name="Θέση υποσέλιδου 9"/>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Θέση κειμένου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8" name="Θέση ημερομηνίας 7"/>
          <p:cNvSpPr>
            <a:spLocks noGrp="1"/>
          </p:cNvSpPr>
          <p:nvPr>
            <p:ph type="dt" sz="half" idx="10"/>
          </p:nvPr>
        </p:nvSpPr>
        <p:spPr/>
        <p:txBody>
          <a:bodyPr/>
          <a:lstStyle/>
          <a:p>
            <a:fld id="{94B552C5-5EB7-45E1-A88C-08131982620A}" type="datetimeFigureOut">
              <a:rPr lang="el-GR" smtClean="0"/>
              <a:t>23/5/2023</a:t>
            </a:fld>
            <a:endParaRPr lang="el-GR"/>
          </a:p>
        </p:txBody>
      </p:sp>
      <p:sp>
        <p:nvSpPr>
          <p:cNvPr id="9" name="Θέση αριθμού διαφάνειας 8"/>
          <p:cNvSpPr>
            <a:spLocks noGrp="1"/>
          </p:cNvSpPr>
          <p:nvPr>
            <p:ph type="sldNum" sz="quarter" idx="11"/>
          </p:nvPr>
        </p:nvSpPr>
        <p:spPr/>
        <p:txBody>
          <a:bodyPr/>
          <a:lstStyle/>
          <a:p>
            <a:fld id="{EA461DE3-994D-4FB9-89FE-0025A56D223E}" type="slidenum">
              <a:rPr lang="el-GR" smtClean="0"/>
              <a:t>‹#›</a:t>
            </a:fld>
            <a:endParaRPr lang="el-GR"/>
          </a:p>
        </p:txBody>
      </p:sp>
      <p:sp>
        <p:nvSpPr>
          <p:cNvPr id="10" name="Θέση υποσέλιδου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4B552C5-5EB7-45E1-A88C-08131982620A}" type="datetimeFigureOut">
              <a:rPr lang="el-GR" smtClean="0"/>
              <a:t>23/5/2023</a:t>
            </a:fld>
            <a:endParaRPr lang="el-G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A461DE3-994D-4FB9-89FE-0025A56D223E}" type="slidenum">
              <a:rPr lang="el-GR" smtClean="0"/>
              <a:t>‹#›</a:t>
            </a:fld>
            <a:endParaRPr lang="el-G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187624" y="2708920"/>
            <a:ext cx="6400800" cy="3289920"/>
          </a:xfrm>
        </p:spPr>
        <p:txBody>
          <a:bodyPr>
            <a:normAutofit/>
          </a:bodyPr>
          <a:lstStyle/>
          <a:p>
            <a:pPr algn="l"/>
            <a:endParaRPr lang="el-GR" sz="2400" dirty="0" smtClean="0">
              <a:solidFill>
                <a:schemeClr val="bg1"/>
              </a:solidFill>
              <a:latin typeface="Century" panose="02040604050505020304" pitchFamily="18" charset="0"/>
            </a:endParaRPr>
          </a:p>
          <a:p>
            <a:endParaRPr lang="el-GR" dirty="0">
              <a:solidFill>
                <a:srgbClr val="0070C0"/>
              </a:solidFill>
            </a:endParaRPr>
          </a:p>
        </p:txBody>
      </p:sp>
      <p:sp>
        <p:nvSpPr>
          <p:cNvPr id="2" name="Τίτλος 1"/>
          <p:cNvSpPr>
            <a:spLocks noGrp="1"/>
          </p:cNvSpPr>
          <p:nvPr>
            <p:ph type="ctrTitle"/>
          </p:nvPr>
        </p:nvSpPr>
        <p:spPr>
          <a:xfrm>
            <a:off x="683568" y="476672"/>
            <a:ext cx="7772400" cy="821953"/>
          </a:xfrm>
        </p:spPr>
        <p:txBody>
          <a:bodyPr/>
          <a:lstStyle/>
          <a:p>
            <a:r>
              <a:rPr lang="el-GR" sz="4400" b="1" dirty="0" smtClean="0">
                <a:solidFill>
                  <a:srgbClr val="0070C0"/>
                </a:solidFill>
                <a:latin typeface="Century" panose="02040604050505020304" pitchFamily="18" charset="0"/>
              </a:rPr>
              <a:t>Η Ρόδος υπό τους Οθωμανούς</a:t>
            </a:r>
            <a:endParaRPr lang="el-GR" sz="4400" b="1" dirty="0">
              <a:solidFill>
                <a:srgbClr val="0070C0"/>
              </a:solidFill>
              <a:latin typeface="Century" panose="02040604050505020304" pitchFamily="18" charset="0"/>
            </a:endParaRP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700808"/>
            <a:ext cx="6768752" cy="4392488"/>
          </a:xfrm>
          <a:prstGeom prst="rect">
            <a:avLst/>
          </a:prstGeom>
        </p:spPr>
      </p:pic>
    </p:spTree>
    <p:extLst>
      <p:ext uri="{BB962C8B-B14F-4D97-AF65-F5344CB8AC3E}">
        <p14:creationId xmlns:p14="http://schemas.microsoft.com/office/powerpoint/2010/main" val="1642159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628800"/>
            <a:ext cx="3744416" cy="5004048"/>
          </a:xfrm>
        </p:spPr>
        <p:txBody>
          <a:bodyPr>
            <a:normAutofit fontScale="92500" lnSpcReduction="10000"/>
          </a:bodyPr>
          <a:lstStyle/>
          <a:p>
            <a:pPr marL="0" indent="0">
              <a:buNone/>
            </a:pPr>
            <a:endParaRPr lang="el-GR" dirty="0" smtClean="0"/>
          </a:p>
          <a:p>
            <a:pPr marL="0" indent="0">
              <a:buNone/>
            </a:pPr>
            <a:r>
              <a:rPr lang="el-GR" sz="2000" dirty="0"/>
              <a:t>Μετά την αποτυχημένη πολιορκία της Ρόδου από τους Οθωμανούς το 1480, ήταν θέμα χρόνου η επάνοδός τους στο νησί. Για αυτό, το κύριο μέλημα του Μέγα </a:t>
            </a:r>
            <a:r>
              <a:rPr lang="el-GR" sz="2000" dirty="0" err="1"/>
              <a:t>Μάγιστρου</a:t>
            </a:r>
            <a:r>
              <a:rPr lang="el-GR" sz="2000" dirty="0"/>
              <a:t> </a:t>
            </a:r>
            <a:r>
              <a:rPr lang="el-GR" sz="2000" dirty="0" err="1"/>
              <a:t>Φιλίπ</a:t>
            </a:r>
            <a:r>
              <a:rPr lang="el-GR" sz="2000" dirty="0"/>
              <a:t> </a:t>
            </a:r>
            <a:r>
              <a:rPr lang="el-GR" sz="2000" dirty="0" err="1"/>
              <a:t>Βιλιέ</a:t>
            </a:r>
            <a:r>
              <a:rPr lang="el-GR" sz="2000" dirty="0"/>
              <a:t> ντε </a:t>
            </a:r>
            <a:r>
              <a:rPr lang="el-GR" sz="2000" dirty="0" err="1"/>
              <a:t>Λιλ</a:t>
            </a:r>
            <a:r>
              <a:rPr lang="el-GR" sz="2000" dirty="0"/>
              <a:t> </a:t>
            </a:r>
            <a:r>
              <a:rPr lang="el-GR" sz="2000" dirty="0" err="1"/>
              <a:t>Αντάμ</a:t>
            </a:r>
            <a:r>
              <a:rPr lang="el-GR" sz="2000" dirty="0"/>
              <a:t> ήταν να βελτιώσει και να επεκτείνει τα οχυρωματικά έργα της πόλης και να κλείσει το λιμάνι με την τοποθέτηση μιας τεράστιας σιδερένιας αλυσίδας στην είσοδό του. Ο </a:t>
            </a:r>
            <a:r>
              <a:rPr lang="el-GR" sz="2000" dirty="0" err="1"/>
              <a:t>Σουλειμάν</a:t>
            </a:r>
            <a:r>
              <a:rPr lang="el-GR" sz="2000" dirty="0"/>
              <a:t>, από την πλευρά του, αποφάσισε ότι το καλοκαίρι του 1522 ήταν ο καλύτερος χρόνος για να επιχειρήσει την κατάληψη της Ρόδου.</a:t>
            </a:r>
            <a:r>
              <a:rPr lang="el-GR" sz="2000" dirty="0"/>
              <a:t/>
            </a:r>
            <a:br>
              <a:rPr lang="el-GR" sz="2000" dirty="0"/>
            </a:br>
            <a:endParaRPr lang="el-GR" sz="2000" dirty="0" smtClean="0"/>
          </a:p>
        </p:txBody>
      </p:sp>
      <p:sp>
        <p:nvSpPr>
          <p:cNvPr id="5" name="Τίτλος 1"/>
          <p:cNvSpPr>
            <a:spLocks noGrp="1"/>
          </p:cNvSpPr>
          <p:nvPr>
            <p:ph type="title"/>
          </p:nvPr>
        </p:nvSpPr>
        <p:spPr>
          <a:xfrm>
            <a:off x="395536" y="476672"/>
            <a:ext cx="8229600" cy="1219200"/>
          </a:xfrm>
        </p:spPr>
        <p:txBody>
          <a:bodyPr>
            <a:normAutofit fontScale="90000"/>
          </a:bodyPr>
          <a:lstStyle/>
          <a:p>
            <a:r>
              <a:rPr lang="el-GR" dirty="0"/>
              <a:t/>
            </a:r>
            <a:br>
              <a:rPr lang="el-GR" dirty="0"/>
            </a:br>
            <a:r>
              <a:rPr lang="el-GR" sz="3100" dirty="0">
                <a:solidFill>
                  <a:srgbClr val="0070C0"/>
                </a:solidFill>
              </a:rPr>
              <a:t>Το 1522 γίνεται τμήμα της Οθωμανικής Αυτοκρατορίας, μέχρι το 1912 οπότε και περιέρχεται σε Ιταλική κυριαρχία.</a:t>
            </a: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420888"/>
            <a:ext cx="3808462" cy="2228080"/>
          </a:xfrm>
          <a:prstGeom prst="rect">
            <a:avLst/>
          </a:prstGeom>
        </p:spPr>
      </p:pic>
    </p:spTree>
    <p:extLst>
      <p:ext uri="{BB962C8B-B14F-4D97-AF65-F5344CB8AC3E}">
        <p14:creationId xmlns:p14="http://schemas.microsoft.com/office/powerpoint/2010/main" val="4077913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2"/>
          <p:cNvSpPr>
            <a:spLocks noGrp="1"/>
          </p:cNvSpPr>
          <p:nvPr>
            <p:ph idx="1"/>
          </p:nvPr>
        </p:nvSpPr>
        <p:spPr>
          <a:xfrm>
            <a:off x="457200" y="260350"/>
            <a:ext cx="4330824" cy="5835650"/>
          </a:xfrm>
        </p:spPr>
        <p:txBody>
          <a:bodyPr>
            <a:normAutofit fontScale="77500" lnSpcReduction="20000"/>
          </a:bodyPr>
          <a:lstStyle/>
          <a:p>
            <a:pPr marL="0" indent="0">
              <a:buNone/>
            </a:pPr>
            <a:r>
              <a:rPr lang="el-GR" dirty="0"/>
              <a:t>Η πολιορκία της Ρόδου κράτησε πέντε μήνες και θεωρείται μία από τις σημαντικότερες στρατιωτικές επιχειρήσεις του είδους. Στην αρχή, ο Μουσταφά Πασάς μπλόκαρε το λιμάνι και βομβάρδισε την πόλη με το πεδινό πυροβολικό του. Στη συνέχεια, οι επιθέσεις του πεζικού ήταν καθημερινό φαινόμενο, αλλά απέβαιναν άκαρπες. Το φρούριο της Ρόδου κρατούσε γερά και δεν ήταν εύκολη υπόθεση η κατάληψή του, όπως πίστευαν αρχικά οι σύμβουλοι του Σουλτάνου. Στις 24 Σεπτεμβρίου ο Μουσταφά πραγματοποίησε μια συνδυασμένη μαζική επίθεση με πυροβολικό και πεζικό. Πάνω στα τείχη της Ρόδου διεξήχθησαν ομηρικές μάχες και πολλές φορές άλλαξαν χέρια. Μία μέρα αργότερα και αυτή η επίθεση κατέληξε σε αποτυχία, με σημαντικές απώλειες για τους επιτιθέμενους.</a:t>
            </a:r>
          </a:p>
          <a:p>
            <a:endParaRPr lang="el-GR" dirty="0"/>
          </a:p>
          <a:p>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980728"/>
            <a:ext cx="3041486" cy="4341030"/>
          </a:xfrm>
          <a:prstGeom prst="rect">
            <a:avLst/>
          </a:prstGeom>
        </p:spPr>
      </p:pic>
    </p:spTree>
    <p:extLst>
      <p:ext uri="{BB962C8B-B14F-4D97-AF65-F5344CB8AC3E}">
        <p14:creationId xmlns:p14="http://schemas.microsoft.com/office/powerpoint/2010/main" val="105467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323528" y="260648"/>
            <a:ext cx="8363272" cy="3928161"/>
          </a:xfrm>
        </p:spPr>
        <p:txBody>
          <a:bodyPr>
            <a:normAutofit fontScale="55000" lnSpcReduction="20000"/>
          </a:bodyPr>
          <a:lstStyle/>
          <a:p>
            <a:r>
              <a:rPr lang="el-GR" sz="3300" dirty="0"/>
              <a:t>Εξοργισμένος ο Σουλεϊμάν από την ανικανότητα του στρατηγού του διέταξε να τον θανατώσουν και ανέθεσε την επιχείρηση στον Αχμέτ Πασά, έμπειρο πολιορκητή και με γνώσεις μηχανικής. Μόνο με την παρέμβαση των συμβούλων του η οργή του Σουλτάνου καταλάγιασε και χαρίστηκε στον συγγενή του. Ο Αχμέτ με τα διαρκή πυρά του πυροβολικού του προξένησε σημαντικές ζημιές στις οχυρώσεις, ενώ προσπάθησε να σκάψει λαγούμια κάτω από τα τείχη και να αιφνιδιάσει τους αμυνόμενους. Μια νέα επίθεση τον Νοέμβριο κατέληξε σε αποτυχία.</a:t>
            </a:r>
          </a:p>
          <a:p>
            <a:r>
              <a:rPr lang="el-GR" sz="3300" dirty="0" smtClean="0"/>
              <a:t>Και </a:t>
            </a:r>
            <a:r>
              <a:rPr lang="el-GR" sz="3300" dirty="0"/>
              <a:t>οι δύο πλευρές, μετά από πέντε μήνες άγριων μαχών, είχαν φθάσει στα όριά τους. Σε πιο δεινή θέση ήταν οι πολιορκούμενοι, που αντιμετώπιζαν έλλειψη τροφών και πολεμοφοδίων, αφού η βοήθεια από τη Δύση δεν έφθασε ποτέ. Οι οχυρώσεις καταστρέφονταν, χωρίς δυνατότητα επισκευής. Ο αποδεκατισμός της φρουράς δεν ήταν δυνατόν να αντιμετωπισθεί, ενώ αντίθετα στο τουρκικό στρατόπεδο οι τρομακτικές απώλειες αναπληρώνονταν με αφίξεις νέων στρατευμάτων.</a:t>
            </a:r>
          </a:p>
          <a:p>
            <a:endParaRPr lang="el-GR" sz="3300" dirty="0"/>
          </a:p>
          <a:p>
            <a:endParaRPr lang="el-GR" dirty="0"/>
          </a:p>
          <a:p>
            <a:endParaRPr lang="el-GR" dirty="0"/>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645024"/>
            <a:ext cx="4536504" cy="2393043"/>
          </a:xfrm>
          <a:prstGeom prst="rect">
            <a:avLst/>
          </a:prstGeom>
        </p:spPr>
      </p:pic>
    </p:spTree>
    <p:extLst>
      <p:ext uri="{BB962C8B-B14F-4D97-AF65-F5344CB8AC3E}">
        <p14:creationId xmlns:p14="http://schemas.microsoft.com/office/powerpoint/2010/main" val="1519447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139952" y="332656"/>
            <a:ext cx="4546848" cy="6120680"/>
          </a:xfrm>
        </p:spPr>
        <p:txBody>
          <a:bodyPr>
            <a:normAutofit fontScale="47500" lnSpcReduction="20000"/>
          </a:bodyPr>
          <a:lstStyle/>
          <a:p>
            <a:r>
              <a:rPr lang="el-GR" sz="3800" dirty="0"/>
              <a:t>Υπό την πίεση του λαού, ο Μέγας </a:t>
            </a:r>
            <a:r>
              <a:rPr lang="el-GR" sz="3800" dirty="0" err="1"/>
              <a:t>Μάγιστρος</a:t>
            </a:r>
            <a:r>
              <a:rPr lang="el-GR" sz="3800" dirty="0"/>
              <a:t> ζήτησε ανακωχή από τον Σουλτάνο στις 20 Δεκεμβρίου 1522. Δύο μέρες αργότερα, ο Σουλεϊμάν δέχθηκε και ανακοίνωσε τους όρους του, οι οποίοι ήταν αρκούντως γενναιόδωροι και εξέπληξαν τους αμυνόμενους. Ο Σουλεϊμάν απαίτησε από τους Ιππότες να εγκαταλείψουν τη Ρόδο εντός 12 ημερών με την περιουσία και τον οπλισμό τους. Στους ντόπιους, Έλληνες και Λατίνους, έδωσε φορολογική απαλλαγή για πέντε χρόνια και παρείχε τη διαβεβαίωση ότι δεν θα μετέτρεπε τους χριστιανικούς ναούς σε τζαμιά. Αν ήθελαν να εγκαταλείψουν το νησί όφειλαν να το πράξουν εντός τριών ετών. </a:t>
            </a:r>
          </a:p>
          <a:p>
            <a:r>
              <a:rPr lang="el-GR" sz="3800" dirty="0"/>
              <a:t>Την 1η Ιανουαρίου 1523 οι Ιππότες και αρκετοί Έλληνες εγκατέλειψαν τη Ρόδο με προορισμό τη βενετοκρατούμενη Κρήτη. Στη συνέχεια, οι Ιππότες διεκπεραιώθηκαν στη Σικελία και κατέληξαν στη Μάλτα, όπου θα μετονομαστούν σε Ιππότες της Μάλτας και θα τεθούν εκ νέου αντιμέτωποι των Οθωμανών το 1565.</a:t>
            </a: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76672"/>
            <a:ext cx="3737233" cy="5589240"/>
          </a:xfrm>
          <a:prstGeom prst="rect">
            <a:avLst/>
          </a:prstGeom>
        </p:spPr>
      </p:pic>
    </p:spTree>
    <p:extLst>
      <p:ext uri="{BB962C8B-B14F-4D97-AF65-F5344CB8AC3E}">
        <p14:creationId xmlns:p14="http://schemas.microsoft.com/office/powerpoint/2010/main" val="209439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88640"/>
            <a:ext cx="8507288" cy="2304256"/>
          </a:xfrm>
        </p:spPr>
        <p:txBody>
          <a:bodyPr numCol="2">
            <a:noAutofit/>
          </a:bodyPr>
          <a:lstStyle/>
          <a:p>
            <a:r>
              <a:rPr lang="el-GR" sz="1800" dirty="0"/>
              <a:t>Κατά την περίοδο της Οθωμανικής κυριαρχίας, η Ρόδος έχασε τον διεθνή της χαρακτήρα. Η πόλη διατήρησε την κύρια οικονομική της λειτουργία ως αγορά αγροτικών προϊόντων για το εσωτερικό τμήμα του νησιού, καθώς και των τριγύρω μικρών νησιών.</a:t>
            </a:r>
          </a:p>
          <a:p>
            <a:endParaRPr lang="el-GR" sz="1800" dirty="0" smtClean="0"/>
          </a:p>
          <a:p>
            <a:endParaRPr lang="el-GR" sz="1800" dirty="0"/>
          </a:p>
          <a:p>
            <a:endParaRPr lang="el-GR" sz="1800" dirty="0" smtClean="0"/>
          </a:p>
          <a:p>
            <a:endParaRPr lang="el-GR" sz="1800" dirty="0"/>
          </a:p>
          <a:p>
            <a:endParaRPr lang="el-GR" sz="1800" dirty="0" smtClean="0"/>
          </a:p>
          <a:p>
            <a:endParaRPr lang="el-GR" sz="1800" dirty="0"/>
          </a:p>
          <a:p>
            <a:endParaRPr lang="el-GR" sz="1800" dirty="0"/>
          </a:p>
          <a:p>
            <a:r>
              <a:rPr lang="el-GR" sz="1800" dirty="0"/>
              <a:t>Οι προσόψεις των κτιρίων της περιόδου των Ιπποτών με τους σκαλιστούς τους διακόσμους, τις τοξωτές πύλες και τους πέτρινους πελεκητούς τοίχους, εμπλουτίστηκαν με τα τυχαία χαρακτηριστικά της Βυζαντινής Αρχιτεκτονικής προσαρμοσμένης όμως στο τοπικό κλίμα και πολιτισμό. Στα πλαίσια της διαδικασίας αυτής, τα αρχιτεκτονικά χαρακτηριστικά των υπαρχόντων κτιρίων διατηρήθηκαν. Οι πιο χαρακτηριστικές προσθήκες ήταν τα λουτρά (συνήθως στο πίσω μέρος των σπιτιών) και τα ξύλινα κλειστά μπαλκόνια στις προσόψεις των σπιτιών πάνω από στενούς δρόμους. </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27" y="3645024"/>
            <a:ext cx="4436558" cy="2952328"/>
          </a:xfrm>
          <a:prstGeom prst="rect">
            <a:avLst/>
          </a:prstGeom>
        </p:spPr>
      </p:pic>
    </p:spTree>
    <p:extLst>
      <p:ext uri="{BB962C8B-B14F-4D97-AF65-F5344CB8AC3E}">
        <p14:creationId xmlns:p14="http://schemas.microsoft.com/office/powerpoint/2010/main" val="1293120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332656"/>
            <a:ext cx="8229600" cy="4572000"/>
          </a:xfrm>
        </p:spPr>
        <p:txBody>
          <a:bodyPr>
            <a:normAutofit/>
          </a:bodyPr>
          <a:lstStyle/>
          <a:p>
            <a:pPr marL="0" indent="0">
              <a:buNone/>
            </a:pPr>
            <a:r>
              <a:rPr lang="el-GR" dirty="0" smtClean="0"/>
              <a:t>Το Τζαμί του Σουλεϊμάν (τουρκικά: </a:t>
            </a:r>
            <a:r>
              <a:rPr lang="el-GR" dirty="0" err="1" smtClean="0"/>
              <a:t>Süleymaniye</a:t>
            </a:r>
            <a:r>
              <a:rPr lang="el-GR" dirty="0" smtClean="0"/>
              <a:t> </a:t>
            </a:r>
            <a:r>
              <a:rPr lang="el-GR" dirty="0" err="1" smtClean="0"/>
              <a:t>Camii</a:t>
            </a:r>
            <a:r>
              <a:rPr lang="el-GR" dirty="0" smtClean="0"/>
              <a:t>) ήταν ένα τζαμί που χτίστηκε αρχικά μετά την οθωμανική κατάκτηση της Ρόδου το 1522 και ανακατασκευάστηκε το 1808. Πήρε το όνομα του από τον Σουλτάνο Σουλεϊμάν Α΄ για να τιμήσει την κατάκτηση της Ρόδου.</a:t>
            </a:r>
          </a:p>
          <a:p>
            <a:endParaRPr lang="el-GR" dirty="0" smtClean="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2564904"/>
            <a:ext cx="5648085" cy="3779510"/>
          </a:xfrm>
          <a:prstGeom prst="rect">
            <a:avLst/>
          </a:prstGeom>
        </p:spPr>
      </p:pic>
    </p:spTree>
    <p:extLst>
      <p:ext uri="{BB962C8B-B14F-4D97-AF65-F5344CB8AC3E}">
        <p14:creationId xmlns:p14="http://schemas.microsoft.com/office/powerpoint/2010/main" val="283045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119718" y="3721369"/>
            <a:ext cx="4701208" cy="2304256"/>
          </a:xfrm>
        </p:spPr>
        <p:txBody>
          <a:bodyPr>
            <a:normAutofit/>
          </a:bodyPr>
          <a:lstStyle/>
          <a:p>
            <a:pPr marL="0" indent="0">
              <a:buNone/>
            </a:pPr>
            <a:r>
              <a:rPr lang="el-GR" sz="2000" dirty="0"/>
              <a:t>Αυτό το τζαμί ήταν το πρώτο τέμενος στην πόλη της Ρόδου, που χτίστηκε αμέσως μετά την πολιορκία της Ρόδου το 1522. Το 1808, το σημερινό κτίριο του τζαμιού χτίστηκε μέσω της ανακατασκευής αυτού του πρώτου τζαμιού</a:t>
            </a:r>
          </a:p>
          <a:p>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332656"/>
            <a:ext cx="4176464" cy="3132348"/>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052736"/>
            <a:ext cx="3554660" cy="4896544"/>
          </a:xfrm>
          <a:prstGeom prst="rect">
            <a:avLst/>
          </a:prstGeom>
        </p:spPr>
      </p:pic>
    </p:spTree>
    <p:extLst>
      <p:ext uri="{BB962C8B-B14F-4D97-AF65-F5344CB8AC3E}">
        <p14:creationId xmlns:p14="http://schemas.microsoft.com/office/powerpoint/2010/main" val="2319404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a:t>Παρουσίαση:</a:t>
            </a:r>
          </a:p>
          <a:p>
            <a:endParaRPr lang="el-GR" dirty="0"/>
          </a:p>
          <a:p>
            <a:r>
              <a:rPr lang="el-GR" dirty="0"/>
              <a:t>Δημήτρης </a:t>
            </a:r>
            <a:r>
              <a:rPr lang="el-GR" dirty="0" err="1"/>
              <a:t>Κασσανής</a:t>
            </a:r>
            <a:endParaRPr lang="el-GR" dirty="0"/>
          </a:p>
          <a:p>
            <a:r>
              <a:rPr lang="el-GR" dirty="0" err="1"/>
              <a:t>Αναστάσης</a:t>
            </a:r>
            <a:r>
              <a:rPr lang="el-GR" dirty="0"/>
              <a:t> Στεργίου</a:t>
            </a:r>
          </a:p>
          <a:p>
            <a:r>
              <a:rPr lang="el-GR" dirty="0"/>
              <a:t>Γιώργος </a:t>
            </a:r>
            <a:r>
              <a:rPr lang="el-GR" dirty="0" err="1"/>
              <a:t>Μαΐλλης</a:t>
            </a:r>
            <a:endParaRPr lang="el-GR" dirty="0"/>
          </a:p>
          <a:p>
            <a:r>
              <a:rPr lang="el-GR" dirty="0"/>
              <a:t>Ορέστης Μιχαηλίδης</a:t>
            </a:r>
          </a:p>
          <a:p>
            <a:r>
              <a:rPr lang="el-GR" dirty="0"/>
              <a:t>Αποστόλης Μαρκόπουλος</a:t>
            </a:r>
          </a:p>
          <a:p>
            <a:endParaRPr lang="el-GR" dirty="0"/>
          </a:p>
        </p:txBody>
      </p:sp>
    </p:spTree>
    <p:extLst>
      <p:ext uri="{BB962C8B-B14F-4D97-AF65-F5344CB8AC3E}">
        <p14:creationId xmlns:p14="http://schemas.microsoft.com/office/powerpoint/2010/main" val="32546099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60</TotalTime>
  <Words>749</Words>
  <Application>Microsoft Office PowerPoint</Application>
  <PresentationFormat>Προβολή στην οθόνη (4:3)</PresentationFormat>
  <Paragraphs>29</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Χαρτί</vt:lpstr>
      <vt:lpstr>Η Ρόδος υπό τους Οθωμανούς</vt:lpstr>
      <vt:lpstr> Το 1522 γίνεται τμήμα της Οθωμανικής Αυτοκρατορίας, μέχρι το 1912 οπότε και περιέρχεται σε Ιταλική κυριαρχία.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5</cp:revision>
  <dcterms:created xsi:type="dcterms:W3CDTF">2023-05-23T18:56:30Z</dcterms:created>
  <dcterms:modified xsi:type="dcterms:W3CDTF">2023-05-23T19:57:09Z</dcterms:modified>
</cp:coreProperties>
</file>