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2"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E8FDFA97-9B7E-4CBA-B9D5-A039F40E7571}" type="datetimeFigureOut">
              <a:rPr lang="el-GR" smtClean="0"/>
              <a:t>23/5/2023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1D1652-4B54-4251-A87D-4B1FCE7F705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8FDFA97-9B7E-4CBA-B9D5-A039F40E7571}" type="datetimeFigureOut">
              <a:rPr lang="el-GR" smtClean="0"/>
              <a:t>23/5/2023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1D1652-4B54-4251-A87D-4B1FCE7F705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8FDFA97-9B7E-4CBA-B9D5-A039F40E7571}" type="datetimeFigureOut">
              <a:rPr lang="el-GR" smtClean="0"/>
              <a:t>23/5/2023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1D1652-4B54-4251-A87D-4B1FCE7F7054}" type="slidenum">
              <a:rPr lang="el-GR" smtClean="0"/>
              <a:t>‹#›</a:t>
            </a:fld>
            <a:endParaRPr lang="el-G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8FDFA97-9B7E-4CBA-B9D5-A039F40E7571}" type="datetimeFigureOut">
              <a:rPr lang="el-GR" smtClean="0"/>
              <a:t>23/5/2023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1D1652-4B54-4251-A87D-4B1FCE7F7054}" type="slidenum">
              <a:rPr lang="el-GR" smtClean="0"/>
              <a:t>‹#›</a:t>
            </a:fld>
            <a:endParaRPr lang="el-GR"/>
          </a:p>
        </p:txBody>
      </p:sp>
      <p:sp>
        <p:nvSpPr>
          <p:cNvPr id="7" name="Title 6"/>
          <p:cNvSpPr>
            <a:spLocks noGrp="1"/>
          </p:cNvSpPr>
          <p:nvPr>
            <p:ph type="title"/>
          </p:nvPr>
        </p:nvSpPr>
        <p:spPr/>
        <p:txBody>
          <a:bodyPr/>
          <a:lstStyle/>
          <a:p>
            <a:r>
              <a:rPr lang="el-GR" smtClean="0"/>
              <a:t>Στυλ κύριου τίτλου</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8FDFA97-9B7E-4CBA-B9D5-A039F40E7571}" type="datetimeFigureOut">
              <a:rPr lang="el-GR" smtClean="0"/>
              <a:t>23/5/2023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61D1652-4B54-4251-A87D-4B1FCE7F705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E8FDFA97-9B7E-4CBA-B9D5-A039F40E7571}" type="datetimeFigureOut">
              <a:rPr lang="el-GR" smtClean="0"/>
              <a:t>23/5/2023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61D1652-4B54-4251-A87D-4B1FCE7F7054}" type="slidenum">
              <a:rPr lang="el-GR" smtClean="0"/>
              <a:t>‹#›</a:t>
            </a:fld>
            <a:endParaRPr lang="el-GR"/>
          </a:p>
        </p:txBody>
      </p:sp>
      <p:sp>
        <p:nvSpPr>
          <p:cNvPr id="9" name="Content Placeholder 8"/>
          <p:cNvSpPr>
            <a:spLocks noGrp="1"/>
          </p:cNvSpPr>
          <p:nvPr>
            <p:ph sz="quarter" idx="13"/>
          </p:nvPr>
        </p:nvSpPr>
        <p:spPr>
          <a:xfrm>
            <a:off x="676655"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E8FDFA97-9B7E-4CBA-B9D5-A039F40E7571}" type="datetimeFigureOut">
              <a:rPr lang="el-GR" smtClean="0"/>
              <a:t>23/5/2023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61D1652-4B54-4251-A87D-4B1FCE7F705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E8FDFA97-9B7E-4CBA-B9D5-A039F40E7571}" type="datetimeFigureOut">
              <a:rPr lang="el-GR" smtClean="0"/>
              <a:t>23/5/2023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61D1652-4B54-4251-A87D-4B1FCE7F705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8FDFA97-9B7E-4CBA-B9D5-A039F40E7571}" type="datetimeFigureOut">
              <a:rPr lang="el-GR" smtClean="0"/>
              <a:t>23/5/2023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61D1652-4B54-4251-A87D-4B1FCE7F705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8FDFA97-9B7E-4CBA-B9D5-A039F40E7571}" type="datetimeFigureOut">
              <a:rPr lang="el-GR" smtClean="0"/>
              <a:t>23/5/2023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61D1652-4B54-4251-A87D-4B1FCE7F7054}" type="slidenum">
              <a:rPr lang="el-GR" smtClean="0"/>
              <a:t>‹#›</a:t>
            </a:fld>
            <a:endParaRPr lang="el-G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8FDFA97-9B7E-4CBA-B9D5-A039F40E7571}" type="datetimeFigureOut">
              <a:rPr lang="el-GR" smtClean="0"/>
              <a:t>23/5/2023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61D1652-4B54-4251-A87D-4B1FCE7F7054}" type="slidenum">
              <a:rPr lang="el-GR" smtClean="0"/>
              <a:t>‹#›</a:t>
            </a:fld>
            <a:endParaRPr lang="el-G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8FDFA97-9B7E-4CBA-B9D5-A039F40E7571}" type="datetimeFigureOut">
              <a:rPr lang="el-GR" smtClean="0"/>
              <a:t>23/5/2023</a:t>
            </a:fld>
            <a:endParaRPr lang="el-G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l-G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61D1652-4B54-4251-A87D-4B1FCE7F7054}" type="slidenum">
              <a:rPr lang="el-GR" smtClean="0"/>
              <a:t>‹#›</a:t>
            </a:fld>
            <a:endParaRPr lang="el-G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620688"/>
            <a:ext cx="7772400" cy="1470025"/>
          </a:xfrm>
        </p:spPr>
        <p:txBody>
          <a:bodyPr/>
          <a:lstStyle/>
          <a:p>
            <a:r>
              <a:rPr lang="el-GR" dirty="0" smtClean="0"/>
              <a:t>Η εβραϊκή παρουσία στη Ρόδο</a:t>
            </a:r>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7744" y="2348880"/>
            <a:ext cx="4980464" cy="3417152"/>
          </a:xfrm>
          <a:prstGeom prst="rect">
            <a:avLst/>
          </a:prstGeom>
        </p:spPr>
      </p:pic>
    </p:spTree>
    <p:extLst>
      <p:ext uri="{BB962C8B-B14F-4D97-AF65-F5344CB8AC3E}">
        <p14:creationId xmlns:p14="http://schemas.microsoft.com/office/powerpoint/2010/main" val="2023193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548680"/>
            <a:ext cx="5400600" cy="5577483"/>
          </a:xfrm>
        </p:spPr>
        <p:txBody>
          <a:bodyPr>
            <a:normAutofit fontScale="55000" lnSpcReduction="20000"/>
          </a:bodyPr>
          <a:lstStyle/>
          <a:p>
            <a:r>
              <a:rPr lang="el-GR" sz="3400" dirty="0"/>
              <a:t>Η εγκατάσταση των Εβραίων στη Ρόδο, που αναφέρεται για πρώτη φορά στο βιβλίο των Μακκαβαίων τοποθετείται χρονικά στο 2ο αιώνα </a:t>
            </a:r>
            <a:r>
              <a:rPr lang="el-GR" sz="3400" dirty="0" err="1"/>
              <a:t>π.Χ.</a:t>
            </a:r>
            <a:endParaRPr lang="el-GR" sz="3400" dirty="0"/>
          </a:p>
          <a:p>
            <a:pPr marL="0" indent="0">
              <a:buNone/>
            </a:pPr>
            <a:endParaRPr lang="el-GR" sz="3400" dirty="0"/>
          </a:p>
          <a:p>
            <a:r>
              <a:rPr lang="el-GR" sz="3400" dirty="0"/>
              <a:t>Η Ρόδος έχει διατηρήσει, για πολλούς αιώνες, αναλλοίωτα τα στοιχεία της εβραϊκής παρουσίας. Στα στενά, αψιδωτά, πλακόστρωτα μεσαιωνικά δρομάκια της συνοικίας «</a:t>
            </a:r>
            <a:r>
              <a:rPr lang="el-GR" sz="3400" dirty="0" err="1"/>
              <a:t>Τζουδερία</a:t>
            </a:r>
            <a:r>
              <a:rPr lang="el-GR" sz="3400" dirty="0"/>
              <a:t>» διατηρούνται μέχρι σήμερα εβραϊκά σύμβολα. Τους Εβραίους της Ρόδου αναφέρει ο ιστορικός </a:t>
            </a:r>
            <a:r>
              <a:rPr lang="el-GR" sz="3400" dirty="0" err="1"/>
              <a:t>Ιώσηπος</a:t>
            </a:r>
            <a:r>
              <a:rPr lang="el-GR" sz="3400" dirty="0"/>
              <a:t>, τον 1ο </a:t>
            </a:r>
            <a:r>
              <a:rPr lang="el-GR" sz="3400" dirty="0" err="1"/>
              <a:t>μ.Χ</a:t>
            </a:r>
            <a:r>
              <a:rPr lang="el-GR" sz="3400" dirty="0"/>
              <a:t> αιώνα</a:t>
            </a:r>
            <a:r>
              <a:rPr lang="el-GR" sz="3400" dirty="0" smtClean="0"/>
              <a:t>. Μετέπειτα </a:t>
            </a:r>
            <a:r>
              <a:rPr lang="el-GR" sz="3400" dirty="0"/>
              <a:t>ιστορικά κείμενα επιβεβαιώνουν την παρουσία τους κατά τον 12ο </a:t>
            </a:r>
            <a:r>
              <a:rPr lang="el-GR" sz="3400" dirty="0" err="1"/>
              <a:t>μ.Χ</a:t>
            </a:r>
            <a:r>
              <a:rPr lang="el-GR" sz="3400" dirty="0"/>
              <a:t> </a:t>
            </a:r>
            <a:r>
              <a:rPr lang="el-GR" sz="3400" dirty="0" err="1"/>
              <a:t>αιώνα.Ο</a:t>
            </a:r>
            <a:r>
              <a:rPr lang="el-GR" sz="3400" dirty="0"/>
              <a:t> Ραβίνος περιηγητής Βενιαμίν, </a:t>
            </a:r>
            <a:r>
              <a:rPr lang="el-GR" sz="3400" dirty="0" err="1"/>
              <a:t>απο</a:t>
            </a:r>
            <a:r>
              <a:rPr lang="el-GR" sz="3400" dirty="0"/>
              <a:t> την </a:t>
            </a:r>
            <a:r>
              <a:rPr lang="el-GR" sz="3400" dirty="0" err="1"/>
              <a:t>Τουδέλα</a:t>
            </a:r>
            <a:r>
              <a:rPr lang="el-GR" sz="3400" dirty="0"/>
              <a:t> της Ισπανίας, επισκέφτηκε το νησί το 1116 και αναφέρει στο «Οδοιπορικό» ότι βρήκε εκεί 400 έως 500 Εβραίους. Ο αριθμός τους αυξήθηκε σημαντικά όταν </a:t>
            </a:r>
            <a:r>
              <a:rPr lang="el-GR" sz="3400" dirty="0" err="1"/>
              <a:t>σ΄αυτούς</a:t>
            </a:r>
            <a:r>
              <a:rPr lang="el-GR" sz="3400" dirty="0"/>
              <a:t> προστέθηκαν, το 1280 ,Εβραίοι από την Αραγονία</a:t>
            </a:r>
            <a:r>
              <a:rPr lang="el-GR" sz="3400" dirty="0" smtClean="0"/>
              <a:t>.</a:t>
            </a:r>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2636912"/>
            <a:ext cx="2934839" cy="3860129"/>
          </a:xfrm>
          <a:prstGeom prst="rect">
            <a:avLst/>
          </a:prstGeom>
        </p:spPr>
      </p:pic>
    </p:spTree>
    <p:extLst>
      <p:ext uri="{BB962C8B-B14F-4D97-AF65-F5344CB8AC3E}">
        <p14:creationId xmlns:p14="http://schemas.microsoft.com/office/powerpoint/2010/main" val="3278533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2696357"/>
            <a:ext cx="7408333" cy="3429806"/>
          </a:xfrm>
        </p:spPr>
        <p:txBody>
          <a:bodyPr>
            <a:normAutofit fontScale="92500" lnSpcReduction="10000"/>
          </a:bodyPr>
          <a:lstStyle/>
          <a:p>
            <a:r>
              <a:rPr lang="el-GR" dirty="0"/>
              <a:t>Οι Εβραίοι της Ρόδου καταγράφονται το 1480 ως ένθερμοι υπερασπιστές της πόλης εναντίον των Τούρκων. Μετά την επίθεση των Τούρκων στο νησί έμειναν μόνο 22 εβραϊκές οικογένειες, οι οποίες, παρά το φόβο των αρχικών επιθέσεων από τους Τούρκους, ξαναβρήκαν τη δύναμη να συνεχίσουν τη ζωή τους, Τον 16ο αιώνα πολλοί Εβραίοι εκδιώχθηκαν από τη Ρόδο με απόφαση του Συμβουλίου των </a:t>
            </a:r>
            <a:r>
              <a:rPr lang="el-GR" dirty="0" err="1"/>
              <a:t>Ιπποτών.Η</a:t>
            </a:r>
            <a:r>
              <a:rPr lang="el-GR" dirty="0"/>
              <a:t> έλευση νέων οικογενειών Εβραίων από τη Θεσσαλονίκη, λίγο αργότερα, είχε ως αποτέλεσμα η Ρόδος να γίνει ένα σημαντικό </a:t>
            </a:r>
            <a:r>
              <a:rPr lang="el-GR" dirty="0" err="1"/>
              <a:t>Σεφαραδίτικο</a:t>
            </a:r>
            <a:r>
              <a:rPr lang="el-GR" dirty="0"/>
              <a:t> κέντρο.</a:t>
            </a:r>
          </a:p>
          <a:p>
            <a:endParaRPr lang="el-GR" dirty="0"/>
          </a:p>
        </p:txBody>
      </p:sp>
      <p:pic>
        <p:nvPicPr>
          <p:cNvPr id="4" name="Εικόνα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48064" y="188640"/>
            <a:ext cx="3761576" cy="2507717"/>
          </a:xfrm>
          <a:prstGeom prst="rect">
            <a:avLst/>
          </a:prstGeom>
        </p:spPr>
      </p:pic>
    </p:spTree>
    <p:extLst>
      <p:ext uri="{BB962C8B-B14F-4D97-AF65-F5344CB8AC3E}">
        <p14:creationId xmlns:p14="http://schemas.microsoft.com/office/powerpoint/2010/main" val="15785224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724128" y="2132856"/>
            <a:ext cx="3109535" cy="4422450"/>
          </a:xfrm>
        </p:spPr>
      </p:pic>
      <p:sp>
        <p:nvSpPr>
          <p:cNvPr id="3" name="Τίτλος 2"/>
          <p:cNvSpPr>
            <a:spLocks noGrp="1"/>
          </p:cNvSpPr>
          <p:nvPr>
            <p:ph type="title"/>
          </p:nvPr>
        </p:nvSpPr>
        <p:spPr>
          <a:xfrm>
            <a:off x="457200" y="338328"/>
            <a:ext cx="5122912" cy="5826976"/>
          </a:xfrm>
        </p:spPr>
        <p:txBody>
          <a:bodyPr>
            <a:normAutofit/>
          </a:bodyPr>
          <a:lstStyle/>
          <a:p>
            <a:r>
              <a:rPr lang="el-GR" sz="2400" dirty="0">
                <a:solidFill>
                  <a:schemeClr val="tx2"/>
                </a:solidFill>
              </a:rPr>
              <a:t>Κατά τη διάρκεια των επόμενων τεσσάρων αιώνων ιδρύθηκαν πολλές Συναγωγές και Ραβινικές σχολές, οι οποίες, παράλληλα με την άνθηση του εμπορίου, έδωσαν στην Ισραηλιτική Κοινότητα εξέχουσα θέση. Πλούσιοι έμποροι υφασμάτων και μεταξιού συνυπήρχαν με οπλουργούς, τεχνίτες, βιβλιοδέτες και υφαντές.</a:t>
            </a:r>
            <a:r>
              <a:rPr lang="el-GR" dirty="0">
                <a:solidFill>
                  <a:schemeClr val="tx2"/>
                </a:solidFill>
              </a:rPr>
              <a:t/>
            </a:r>
            <a:br>
              <a:rPr lang="el-GR" dirty="0">
                <a:solidFill>
                  <a:schemeClr val="tx2"/>
                </a:solidFill>
              </a:rPr>
            </a:br>
            <a:endParaRPr lang="el-GR" dirty="0">
              <a:solidFill>
                <a:schemeClr val="tx2"/>
              </a:solidFill>
            </a:endParaRPr>
          </a:p>
        </p:txBody>
      </p:sp>
    </p:spTree>
    <p:extLst>
      <p:ext uri="{BB962C8B-B14F-4D97-AF65-F5344CB8AC3E}">
        <p14:creationId xmlns:p14="http://schemas.microsoft.com/office/powerpoint/2010/main" val="252729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528" y="3573016"/>
            <a:ext cx="3810000" cy="2886075"/>
          </a:xfrm>
        </p:spPr>
      </p:pic>
      <p:sp>
        <p:nvSpPr>
          <p:cNvPr id="3" name="Τίτλος 2"/>
          <p:cNvSpPr>
            <a:spLocks noGrp="1"/>
          </p:cNvSpPr>
          <p:nvPr>
            <p:ph type="title"/>
          </p:nvPr>
        </p:nvSpPr>
        <p:spPr>
          <a:xfrm>
            <a:off x="4283968" y="338328"/>
            <a:ext cx="4402832" cy="6259024"/>
          </a:xfrm>
        </p:spPr>
        <p:txBody>
          <a:bodyPr>
            <a:normAutofit/>
          </a:bodyPr>
          <a:lstStyle/>
          <a:p>
            <a:r>
              <a:rPr lang="el-GR" sz="2400" dirty="0">
                <a:solidFill>
                  <a:schemeClr val="tx2"/>
                </a:solidFill>
              </a:rPr>
              <a:t>Το 1941 ζούσαν στη Ρόδο 1.800 περίπου Εβραίοι, οι οποίοι διατηρούσαν τέσσερις Συναγωγές. Η Συναγωγή «</a:t>
            </a:r>
            <a:r>
              <a:rPr lang="el-GR" sz="2400" dirty="0" err="1">
                <a:solidFill>
                  <a:schemeClr val="tx2"/>
                </a:solidFill>
              </a:rPr>
              <a:t>Σαλώμ</a:t>
            </a:r>
            <a:r>
              <a:rPr lang="el-GR" sz="2400" dirty="0">
                <a:solidFill>
                  <a:schemeClr val="tx2"/>
                </a:solidFill>
              </a:rPr>
              <a:t>» στη διασταύρωση των οδών </a:t>
            </a:r>
            <a:r>
              <a:rPr lang="el-GR" sz="2400" dirty="0" err="1">
                <a:solidFill>
                  <a:schemeClr val="tx2"/>
                </a:solidFill>
              </a:rPr>
              <a:t>Δοσιάδου</a:t>
            </a:r>
            <a:r>
              <a:rPr lang="el-GR" sz="2400" dirty="0">
                <a:solidFill>
                  <a:schemeClr val="tx2"/>
                </a:solidFill>
              </a:rPr>
              <a:t> και </a:t>
            </a:r>
            <a:r>
              <a:rPr lang="el-GR" sz="2400" dirty="0" err="1">
                <a:solidFill>
                  <a:schemeClr val="tx2"/>
                </a:solidFill>
              </a:rPr>
              <a:t>Σιμίου</a:t>
            </a:r>
            <a:r>
              <a:rPr lang="el-GR" sz="2400" dirty="0">
                <a:solidFill>
                  <a:schemeClr val="tx2"/>
                </a:solidFill>
              </a:rPr>
              <a:t>, επέζησε του Β Παγκοσμίου Πολέμου, όπως και το παλιό εβραϊκό νεκροταφείο. Η Συναγωγή αυτή, κτίστηκε το 1577.</a:t>
            </a:r>
            <a:br>
              <a:rPr lang="el-GR" sz="2400" dirty="0">
                <a:solidFill>
                  <a:schemeClr val="tx2"/>
                </a:solidFill>
              </a:rPr>
            </a:br>
            <a:endParaRPr lang="el-GR" sz="2400" dirty="0">
              <a:solidFill>
                <a:schemeClr val="tx2"/>
              </a:solidFill>
            </a:endParaRPr>
          </a:p>
        </p:txBody>
      </p:sp>
    </p:spTree>
    <p:extLst>
      <p:ext uri="{BB962C8B-B14F-4D97-AF65-F5344CB8AC3E}">
        <p14:creationId xmlns:p14="http://schemas.microsoft.com/office/powerpoint/2010/main" val="1044787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872067" y="908720"/>
            <a:ext cx="7408333" cy="5217443"/>
          </a:xfrm>
        </p:spPr>
        <p:txBody>
          <a:bodyPr/>
          <a:lstStyle/>
          <a:p>
            <a:r>
              <a:rPr lang="el-GR" dirty="0" smtClean="0"/>
              <a:t>Εργάστηκαν οι μαθητές:</a:t>
            </a:r>
          </a:p>
          <a:p>
            <a:endParaRPr lang="el-GR" dirty="0" smtClean="0"/>
          </a:p>
          <a:p>
            <a:r>
              <a:rPr lang="el-GR" dirty="0" smtClean="0"/>
              <a:t>Άγγελος Μαντάς</a:t>
            </a:r>
          </a:p>
          <a:p>
            <a:r>
              <a:rPr lang="el-GR" dirty="0" smtClean="0"/>
              <a:t>Έλενα </a:t>
            </a:r>
            <a:r>
              <a:rPr lang="el-GR" dirty="0" err="1" smtClean="0"/>
              <a:t>Στυλιανούδη</a:t>
            </a:r>
            <a:endParaRPr lang="el-GR" dirty="0" smtClean="0"/>
          </a:p>
          <a:p>
            <a:r>
              <a:rPr lang="el-GR" dirty="0" smtClean="0"/>
              <a:t>Δέσποινα </a:t>
            </a:r>
            <a:r>
              <a:rPr lang="el-GR" dirty="0" err="1" smtClean="0"/>
              <a:t>Σκαλίδη</a:t>
            </a:r>
            <a:endParaRPr lang="el-GR" dirty="0" smtClean="0"/>
          </a:p>
          <a:p>
            <a:r>
              <a:rPr lang="el-GR" dirty="0" smtClean="0"/>
              <a:t>Θωμάς </a:t>
            </a:r>
            <a:r>
              <a:rPr lang="el-GR" dirty="0" err="1" smtClean="0"/>
              <a:t>Παντίδος</a:t>
            </a:r>
            <a:endParaRPr lang="el-GR" dirty="0" smtClean="0"/>
          </a:p>
          <a:p>
            <a:r>
              <a:rPr lang="el-GR" dirty="0" smtClean="0"/>
              <a:t>Χρυσάνθη </a:t>
            </a:r>
            <a:r>
              <a:rPr lang="el-GR" dirty="0" err="1" smtClean="0"/>
              <a:t>Σαρή</a:t>
            </a:r>
            <a:r>
              <a:rPr lang="el-GR" dirty="0" smtClean="0"/>
              <a:t> </a:t>
            </a:r>
            <a:r>
              <a:rPr lang="el-GR" dirty="0" err="1" smtClean="0"/>
              <a:t>Χασάν</a:t>
            </a:r>
            <a:endParaRPr lang="el-GR" dirty="0"/>
          </a:p>
        </p:txBody>
      </p:sp>
    </p:spTree>
    <p:extLst>
      <p:ext uri="{BB962C8B-B14F-4D97-AF65-F5344CB8AC3E}">
        <p14:creationId xmlns:p14="http://schemas.microsoft.com/office/powerpoint/2010/main" val="94711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Κυματομορφή">
  <a:themeElements>
    <a:clrScheme name="Κυματομορφή">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Κυματομορφή">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Κυματομορφή">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TotalTime>
  <Words>336</Words>
  <Application>Microsoft Office PowerPoint</Application>
  <PresentationFormat>Προβολή στην οθόνη (4:3)</PresentationFormat>
  <Paragraphs>14</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Κυματομορφή</vt:lpstr>
      <vt:lpstr>Η εβραϊκή παρουσία στη Ρόδο</vt:lpstr>
      <vt:lpstr>Παρουσίαση του PowerPoint</vt:lpstr>
      <vt:lpstr>Παρουσίαση του PowerPoint</vt:lpstr>
      <vt:lpstr>Κατά τη διάρκεια των επόμενων τεσσάρων αιώνων ιδρύθηκαν πολλές Συναγωγές και Ραβινικές σχολές, οι οποίες, παράλληλα με την άνθηση του εμπορίου, έδωσαν στην Ισραηλιτική Κοινότητα εξέχουσα θέση. Πλούσιοι έμποροι υφασμάτων και μεταξιού συνυπήρχαν με οπλουργούς, τεχνίτες, βιβλιοδέτες και υφαντές. </vt:lpstr>
      <vt:lpstr>Το 1941 ζούσαν στη Ρόδο 1.800 περίπου Εβραίοι, οι οποίοι διατηρούσαν τέσσερις Συναγωγές. Η Συναγωγή «Σαλώμ» στη διασταύρωση των οδών Δοσιάδου και Σιμίου, επέζησε του Β Παγκοσμίου Πολέμου, όπως και το παλιό εβραϊκό νεκροταφείο. Η Συναγωγή αυτή, κτίστηκε το 1577. </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εβραϊκή παρουσία στη Ρόδο</dc:title>
  <dc:creator>user</dc:creator>
  <cp:lastModifiedBy>user</cp:lastModifiedBy>
  <cp:revision>2</cp:revision>
  <dcterms:created xsi:type="dcterms:W3CDTF">2023-05-23T20:07:30Z</dcterms:created>
  <dcterms:modified xsi:type="dcterms:W3CDTF">2023-05-23T20:26:02Z</dcterms:modified>
</cp:coreProperties>
</file>