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68"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2342CEA3-3058-4D43-AE35-B3DA76CB4003}" type="datetimeFigureOut">
              <a:rPr lang="el-GR" smtClean="0"/>
              <a:pPr/>
              <a:t>25/4/2023</a:t>
            </a:fld>
            <a:endParaRPr lang="el-GR"/>
          </a:p>
        </p:txBody>
      </p:sp>
      <p:sp>
        <p:nvSpPr>
          <p:cNvPr id="16" name="15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342CEA3-3058-4D43-AE35-B3DA76CB4003}" type="datetimeFigureOut">
              <a:rPr lang="el-GR" smtClean="0"/>
              <a:pPr/>
              <a:t>25/4/2023</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D3F1D1C4-C2D9-4231-9FB2-B2D9D97AA41D}"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342CEA3-3058-4D43-AE35-B3DA76CB4003}" type="datetimeFigureOut">
              <a:rPr lang="el-GR" smtClean="0"/>
              <a:pPr/>
              <a:t>25/4/2023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342CEA3-3058-4D43-AE35-B3DA76CB4003}" type="datetimeFigureOut">
              <a:rPr lang="el-GR" smtClean="0"/>
              <a:pPr/>
              <a:t>25/4/2023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25/4/2023</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25/4/2023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25/4/2023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342CEA3-3058-4D43-AE35-B3DA76CB4003}" type="datetimeFigureOut">
              <a:rPr lang="el-GR" smtClean="0"/>
              <a:pPr/>
              <a:t>25/4/2023</a:t>
            </a:fld>
            <a:endParaRPr lang="el-GR"/>
          </a:p>
        </p:txBody>
      </p:sp>
      <p:sp>
        <p:nvSpPr>
          <p:cNvPr id="9" name="8 - Θέση αριθμού διαφάνειας"/>
          <p:cNvSpPr>
            <a:spLocks noGrp="1"/>
          </p:cNvSpPr>
          <p:nvPr>
            <p:ph type="sldNum" sz="quarter" idx="15"/>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342CEA3-3058-4D43-AE35-B3DA76CB4003}" type="datetimeFigureOut">
              <a:rPr lang="el-GR" smtClean="0"/>
              <a:pPr/>
              <a:t>25/4/2023</a:t>
            </a:fld>
            <a:endParaRPr lang="el-GR"/>
          </a:p>
        </p:txBody>
      </p:sp>
      <p:sp>
        <p:nvSpPr>
          <p:cNvPr id="9" name="8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342CEA3-3058-4D43-AE35-B3DA76CB4003}" type="datetimeFigureOut">
              <a:rPr lang="el-GR" smtClean="0"/>
              <a:pPr/>
              <a:t>25/4/2023</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3F1D1C4-C2D9-4231-9FB2-B2D9D97AA41D}"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67744" y="548680"/>
            <a:ext cx="4572000" cy="1877437"/>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a:r>
              <a:rPr lang="el-GR" sz="2000" b="1" i="1" dirty="0" smtClean="0">
                <a:solidFill>
                  <a:srgbClr val="00B0F0"/>
                </a:solidFill>
              </a:rPr>
              <a:t>Σημαντική πρωτοβουλία για τα “</a:t>
            </a:r>
            <a:r>
              <a:rPr lang="el-GR" sz="2000" b="1" i="1" dirty="0" err="1" smtClean="0">
                <a:solidFill>
                  <a:srgbClr val="00B0F0"/>
                </a:solidFill>
              </a:rPr>
              <a:t>Eλγίνεια</a:t>
            </a:r>
            <a:r>
              <a:rPr lang="el-GR" sz="2000" b="1" i="1" dirty="0" smtClean="0">
                <a:solidFill>
                  <a:srgbClr val="00B0F0"/>
                </a:solidFill>
              </a:rPr>
              <a:t> της </a:t>
            </a:r>
            <a:r>
              <a:rPr lang="el-GR" sz="2000" b="1" i="1" dirty="0" err="1" smtClean="0">
                <a:solidFill>
                  <a:srgbClr val="00B0F0"/>
                </a:solidFill>
              </a:rPr>
              <a:t>Pόδου</a:t>
            </a:r>
            <a:r>
              <a:rPr lang="el-GR" sz="2000" b="1" i="1" dirty="0" smtClean="0">
                <a:solidFill>
                  <a:srgbClr val="00B0F0"/>
                </a:solidFill>
              </a:rPr>
              <a:t>” – H ιστορία για τους “Θησαυρούς” της Λίνδου που εκτίθενται στη Δανία</a:t>
            </a:r>
            <a:r>
              <a:rPr lang="el-GR" b="1" i="1" dirty="0" smtClean="0">
                <a:solidFill>
                  <a:srgbClr val="00B0F0"/>
                </a:solidFill>
              </a:rPr>
              <a:t/>
            </a:r>
            <a:br>
              <a:rPr lang="el-GR" b="1" i="1" dirty="0" smtClean="0">
                <a:solidFill>
                  <a:srgbClr val="00B0F0"/>
                </a:solidFill>
              </a:rPr>
            </a:br>
            <a:r>
              <a:rPr lang="el-GR" dirty="0" smtClean="0"/>
              <a:t/>
            </a:r>
            <a:br>
              <a:rPr lang="el-GR" dirty="0" smtClean="0"/>
            </a:br>
            <a:endParaRPr lang="el-GR" dirty="0"/>
          </a:p>
        </p:txBody>
      </p:sp>
      <p:pic>
        <p:nvPicPr>
          <p:cNvPr id="8194" name="Picture 2" descr="200.000€ για τα αρχαία θέατρα Θήρας και Λίνδου - Αρχαιολογία Online"/>
          <p:cNvPicPr>
            <a:picLocks noChangeAspect="1" noChangeArrowheads="1"/>
          </p:cNvPicPr>
          <p:nvPr/>
        </p:nvPicPr>
        <p:blipFill>
          <a:blip r:embed="rId2" cstate="print"/>
          <a:srcRect/>
          <a:stretch>
            <a:fillRect/>
          </a:stretch>
        </p:blipFill>
        <p:spPr bwMode="auto">
          <a:xfrm>
            <a:off x="2267744" y="2492896"/>
            <a:ext cx="4608512" cy="25717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907704" y="1305342"/>
            <a:ext cx="5616624" cy="42473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l-GR" i="1" dirty="0" smtClean="0">
                <a:solidFill>
                  <a:srgbClr val="0070C0"/>
                </a:solidFill>
              </a:rPr>
              <a:t>Η Λίνδος βρίσκεται στις ανατολικές ακτές του νησιού και ξεχωρίζει για την περίφημη Ακρόπολη. Ο αρχαιολογικός πλούτος είναι ορατός σε όλους, αλλά όχι και ο αθέατος υπόγειος κόσμος της αρχαίας πόλης. Η σύγχρονη έρευνα τον έφερε στο φως και εντυπωσιάζει.</a:t>
            </a:r>
          </a:p>
          <a:p>
            <a:pPr algn="ctr"/>
            <a:r>
              <a:rPr lang="el-GR" i="1" dirty="0" smtClean="0">
                <a:solidFill>
                  <a:srgbClr val="0070C0"/>
                </a:solidFill>
              </a:rPr>
              <a:t>Κάτω από το βράχο της ακρόπολης, βρίσκεται ένα δαιδαλώδες υδραγωγείο που, για πάρα πολλά χρόνια, παρέμενε ανεξερεύνητο. Πιθανότατα κατασκευάστηκε την ελληνιστική περίοδο, όμως πολλοί επιστήμονες πιστεύουν ότι θα μπορούσε να έχει φτιαχτεί τον 6ο αιώνα </a:t>
            </a:r>
            <a:r>
              <a:rPr lang="el-GR" i="1" dirty="0" err="1" smtClean="0">
                <a:solidFill>
                  <a:srgbClr val="0070C0"/>
                </a:solidFill>
              </a:rPr>
              <a:t>π.Χ.</a:t>
            </a:r>
            <a:r>
              <a:rPr lang="el-GR" i="1" dirty="0" smtClean="0">
                <a:solidFill>
                  <a:srgbClr val="0070C0"/>
                </a:solidFill>
              </a:rPr>
              <a:t>, δηλαδή στα χρόνια του λαοφιλούς τυράννου της Λίνδου, Κλεόβουλου.</a:t>
            </a:r>
            <a:endParaRPr lang="el-GR" i="1"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0.wp.com/korinthia.net.gr/wp-content/uploads/2022/02/1-16.jpg?resize=632%2C421&amp;ssl=1"/>
          <p:cNvPicPr>
            <a:picLocks noChangeAspect="1" noChangeArrowheads="1"/>
          </p:cNvPicPr>
          <p:nvPr/>
        </p:nvPicPr>
        <p:blipFill>
          <a:blip r:embed="rId2" cstate="print"/>
          <a:srcRect/>
          <a:stretch>
            <a:fillRect/>
          </a:stretch>
        </p:blipFill>
        <p:spPr bwMode="auto">
          <a:xfrm>
            <a:off x="1547664" y="1412776"/>
            <a:ext cx="6019800" cy="40100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9672" y="764704"/>
            <a:ext cx="6336704" cy="50783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l-GR" i="1" dirty="0" smtClean="0">
                <a:solidFill>
                  <a:srgbClr val="0070C0"/>
                </a:solidFill>
              </a:rPr>
              <a:t>Κάτω από το βράχο της Ακρόπολης, βρίσκεται ένα δαιδαλώδες </a:t>
            </a:r>
            <a:r>
              <a:rPr lang="el-GR" i="1" dirty="0" err="1" smtClean="0">
                <a:solidFill>
                  <a:srgbClr val="0070C0"/>
                </a:solidFill>
              </a:rPr>
              <a:t>υδραγωγείοΙταλοί</a:t>
            </a:r>
            <a:r>
              <a:rPr lang="el-GR" i="1" dirty="0" smtClean="0">
                <a:solidFill>
                  <a:srgbClr val="0070C0"/>
                </a:solidFill>
              </a:rPr>
              <a:t> επιστήμονες αποκάλυψαν κάποια τμήματα του υδραγωγείου τη δεκαετία του 1930. Το 1999, ο Δήμος </a:t>
            </a:r>
            <a:r>
              <a:rPr lang="el-GR" i="1" dirty="0" err="1" smtClean="0">
                <a:solidFill>
                  <a:srgbClr val="0070C0"/>
                </a:solidFill>
              </a:rPr>
              <a:t>Λινδίων</a:t>
            </a:r>
            <a:r>
              <a:rPr lang="el-GR" i="1" dirty="0" smtClean="0">
                <a:solidFill>
                  <a:srgbClr val="0070C0"/>
                </a:solidFill>
              </a:rPr>
              <a:t> ξεκίνησε έρευνες σε συνεργασία με τον Νίκο Παπανικολάου της Ελληνικής Σπηλαιολογικής Εταιρείας.</a:t>
            </a:r>
            <a:br>
              <a:rPr lang="el-GR" i="1" dirty="0" smtClean="0">
                <a:solidFill>
                  <a:srgbClr val="0070C0"/>
                </a:solidFill>
              </a:rPr>
            </a:br>
            <a:r>
              <a:rPr lang="el-GR" i="1" dirty="0" smtClean="0">
                <a:solidFill>
                  <a:srgbClr val="0070C0"/>
                </a:solidFill>
              </a:rPr>
              <a:t>Οι μελέτες έδειξαν ότι το πλάτος των περασμάτων δεν ξεπερνούσε τα 60-70 εκατοστά. Οι μικρές εσοχές αριστερά και δεξιά των τοίχων χρησίμευαν για να τοποθετούνται τα λυχνάρια που φώτιζαν τη δουλειά των εργατών. Μάλιστα, σε διάφορα σημεία έχουν χαραχτεί τα αρχικά των ονομάτων τους.</a:t>
            </a:r>
            <a:br>
              <a:rPr lang="el-GR" i="1" dirty="0" smtClean="0">
                <a:solidFill>
                  <a:srgbClr val="0070C0"/>
                </a:solidFill>
              </a:rPr>
            </a:br>
            <a:r>
              <a:rPr lang="el-GR" i="1" dirty="0" smtClean="0">
                <a:solidFill>
                  <a:srgbClr val="0070C0"/>
                </a:solidFill>
              </a:rPr>
              <a:t>Κεραμικά φράγματα ανάσχεσης ρύθμιζαν την ταχύτητα ροής του νερού. “Παρά τους αιώνες που μεσολάβησαν, η σταθερότητα της κατασκευής παραμένει εκπληκτική”, ήταν το συμπέρασμα του Παπανικολάου.</a:t>
            </a:r>
            <a:endParaRPr lang="el-GR" i="1"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0.wp.com/korinthia.net.gr/wp-content/uploads/2022/02/2-10.jpg?resize=626%2C449&amp;ssl=1"/>
          <p:cNvPicPr>
            <a:picLocks noChangeAspect="1" noChangeArrowheads="1"/>
          </p:cNvPicPr>
          <p:nvPr/>
        </p:nvPicPr>
        <p:blipFill>
          <a:blip r:embed="rId2" cstate="print"/>
          <a:srcRect/>
          <a:stretch>
            <a:fillRect/>
          </a:stretch>
        </p:blipFill>
        <p:spPr bwMode="auto">
          <a:xfrm>
            <a:off x="1187624" y="476672"/>
            <a:ext cx="5962650" cy="4276726"/>
          </a:xfrm>
          <a:prstGeom prst="rect">
            <a:avLst/>
          </a:prstGeom>
          <a:noFill/>
        </p:spPr>
      </p:pic>
      <p:sp>
        <p:nvSpPr>
          <p:cNvPr id="3" name="2 - Ορθογώνιο"/>
          <p:cNvSpPr/>
          <p:nvPr/>
        </p:nvSpPr>
        <p:spPr>
          <a:xfrm>
            <a:off x="2051720" y="4869160"/>
            <a:ext cx="4572000" cy="923330"/>
          </a:xfrm>
          <a:prstGeom prst="rect">
            <a:avLst/>
          </a:prstGeom>
        </p:spPr>
        <p:txBody>
          <a:bodyPr>
            <a:spAutoFit/>
          </a:bodyPr>
          <a:lstStyle/>
          <a:p>
            <a:pPr algn="ctr"/>
            <a:r>
              <a:rPr lang="el-GR" dirty="0" smtClean="0">
                <a:solidFill>
                  <a:srgbClr val="0070C0"/>
                </a:solidFill>
              </a:rPr>
              <a:t>Ένα δαιδαλώδες σύστημα δέσμευσης και διανομής νερού με δεκάδες πηγάδια σε μήκος 2,5 χιλιόμετρων</a:t>
            </a:r>
            <a:endParaRPr lang="el-GR"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260649"/>
            <a:ext cx="8496944" cy="61863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l-GR" b="1" i="1" dirty="0" smtClean="0">
                <a:solidFill>
                  <a:srgbClr val="0070C0"/>
                </a:solidFill>
              </a:rPr>
              <a:t>Η σύγχρονη έρευνα</a:t>
            </a:r>
            <a:endParaRPr lang="el-GR" i="1" dirty="0" smtClean="0">
              <a:solidFill>
                <a:srgbClr val="0070C0"/>
              </a:solidFill>
            </a:endParaRPr>
          </a:p>
          <a:p>
            <a:pPr algn="ctr"/>
            <a:r>
              <a:rPr lang="el-GR" i="1" dirty="0" smtClean="0">
                <a:solidFill>
                  <a:srgbClr val="0070C0"/>
                </a:solidFill>
              </a:rPr>
              <a:t/>
            </a:r>
            <a:br>
              <a:rPr lang="el-GR" i="1" dirty="0" smtClean="0">
                <a:solidFill>
                  <a:srgbClr val="0070C0"/>
                </a:solidFill>
              </a:rPr>
            </a:br>
            <a:r>
              <a:rPr lang="el-GR" i="1" dirty="0" smtClean="0">
                <a:solidFill>
                  <a:srgbClr val="0070C0"/>
                </a:solidFill>
              </a:rPr>
              <a:t>Τον Αύγουστο του 2020, η Σπηλαιολογική Ομάδα του Ουρμπίνο και το τμήμα της Ελληνικής Σπηλαιολογικής Εταιρείας εξερεύνησαν εκ νέου το ελληνιστικό υδραγωγείο της </a:t>
            </a:r>
            <a:r>
              <a:rPr lang="el-GR" i="1" dirty="0" err="1" smtClean="0">
                <a:solidFill>
                  <a:srgbClr val="0070C0"/>
                </a:solidFill>
              </a:rPr>
              <a:t>Κράνας</a:t>
            </a:r>
            <a:r>
              <a:rPr lang="el-GR" i="1" dirty="0" smtClean="0">
                <a:solidFill>
                  <a:srgbClr val="0070C0"/>
                </a:solidFill>
              </a:rPr>
              <a:t>, αλλά και στο γειτονικό Αρχάγγελο, όπου υπάρχει επίσης υπόγειο δίκτυο.</a:t>
            </a:r>
            <a:br>
              <a:rPr lang="el-GR" i="1" dirty="0" smtClean="0">
                <a:solidFill>
                  <a:srgbClr val="0070C0"/>
                </a:solidFill>
              </a:rPr>
            </a:br>
            <a:r>
              <a:rPr lang="el-GR" i="1" dirty="0" smtClean="0">
                <a:solidFill>
                  <a:srgbClr val="0070C0"/>
                </a:solidFill>
              </a:rPr>
              <a:t>Τα συμπεράσματα των Ελλήνων και Ιταλών επιστημόνων δημοσιεύτηκαν τον Φεβρουάριο του 2021 στο επιστημονικό περιοδικό </a:t>
            </a:r>
            <a:r>
              <a:rPr lang="el-GR" i="1" dirty="0" err="1" smtClean="0">
                <a:solidFill>
                  <a:srgbClr val="0070C0"/>
                </a:solidFill>
              </a:rPr>
              <a:t>Opera</a:t>
            </a:r>
            <a:r>
              <a:rPr lang="el-GR" i="1" dirty="0" smtClean="0">
                <a:solidFill>
                  <a:srgbClr val="0070C0"/>
                </a:solidFill>
              </a:rPr>
              <a:t> </a:t>
            </a:r>
            <a:r>
              <a:rPr lang="el-GR" i="1" dirty="0" err="1" smtClean="0">
                <a:solidFill>
                  <a:srgbClr val="0070C0"/>
                </a:solidFill>
              </a:rPr>
              <a:t>Ipogea</a:t>
            </a:r>
            <a:r>
              <a:rPr lang="el-GR" i="1" dirty="0" smtClean="0">
                <a:solidFill>
                  <a:srgbClr val="0070C0"/>
                </a:solidFill>
              </a:rPr>
              <a:t> της Ιταλικής Σπηλαιολογικής Εταιρείας. Το διεθνές ενδιαφέρον για το πρωτοποριακό και μέχρι πρότινος ανεξερεύνητο έργο της αρχαιότητας είναι δεδομένο και αυτό πρόκειται να ανατροφοδοτήσει τις έρευνες.</a:t>
            </a:r>
          </a:p>
          <a:p>
            <a:pPr algn="ctr"/>
            <a:r>
              <a:rPr lang="el-GR" i="1" dirty="0" smtClean="0">
                <a:solidFill>
                  <a:srgbClr val="0070C0"/>
                </a:solidFill>
              </a:rPr>
              <a:t>“Στην πόλη της Ρόδου έχουν βρεθεί πολυάριθμες σήραγγες διανομής νερού εντός του ιστορικού κέντρου, οι οποίες τροφοδοτούνταν από υδραγωγεία που εκτείνονται για αρκετά χιλιόμετρα και παραμένουν πρακτικά ανεξερεύνητα σήμερα”, επισημαίνουν οι επιστήμονες στη δημοσίευσή τους.</a:t>
            </a:r>
            <a:br>
              <a:rPr lang="el-GR" i="1" dirty="0" smtClean="0">
                <a:solidFill>
                  <a:srgbClr val="0070C0"/>
                </a:solidFill>
              </a:rPr>
            </a:br>
            <a:r>
              <a:rPr lang="el-GR" i="1" dirty="0" smtClean="0">
                <a:solidFill>
                  <a:srgbClr val="0070C0"/>
                </a:solidFill>
              </a:rPr>
              <a:t>Το υδραγωγείο της </a:t>
            </a:r>
            <a:r>
              <a:rPr lang="el-GR" i="1" dirty="0" err="1" smtClean="0">
                <a:solidFill>
                  <a:srgbClr val="0070C0"/>
                </a:solidFill>
              </a:rPr>
              <a:t>Κράνας</a:t>
            </a:r>
            <a:r>
              <a:rPr lang="el-GR" i="1" dirty="0" smtClean="0">
                <a:solidFill>
                  <a:srgbClr val="0070C0"/>
                </a:solidFill>
              </a:rPr>
              <a:t> αποτελείται από ένα δίκτυο σηράγγων αποστράγγισης, μήκους τουλάχιστον 2 χιλιομέτρων, σε δύο επίπεδα. Τα νερά συγκλίνουν σε συνολικά 22 πηγάδια που συχνά διασταυρώνονται.</a:t>
            </a:r>
            <a:br>
              <a:rPr lang="el-GR" i="1" dirty="0" smtClean="0">
                <a:solidFill>
                  <a:srgbClr val="0070C0"/>
                </a:solidFill>
              </a:rPr>
            </a:br>
            <a:r>
              <a:rPr lang="el-GR" i="1" dirty="0" smtClean="0">
                <a:solidFill>
                  <a:srgbClr val="0070C0"/>
                </a:solidFill>
              </a:rPr>
              <a:t>Τα τείχη είναι επενδυμένα με πωρόλιθο και στις σήραγγες ύψους 2 περίπου μέτρων γίνεται εμφανής η διάβρωση που προκαλεί η ροή του νερού στο γεωλογικό σχηματισμό.</a:t>
            </a:r>
            <a:endParaRPr lang="el-GR" i="1"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i0.wp.com/korinthia.net.gr/wp-content/uploads/2022/02/3-1.png?resize=711%2C814&amp;ssl=1"/>
          <p:cNvPicPr>
            <a:picLocks noChangeAspect="1" noChangeArrowheads="1"/>
          </p:cNvPicPr>
          <p:nvPr/>
        </p:nvPicPr>
        <p:blipFill>
          <a:blip r:embed="rId2" cstate="print"/>
          <a:srcRect/>
          <a:stretch>
            <a:fillRect/>
          </a:stretch>
        </p:blipFill>
        <p:spPr bwMode="auto">
          <a:xfrm>
            <a:off x="0" y="116632"/>
            <a:ext cx="9144000" cy="6264696"/>
          </a:xfrm>
          <a:prstGeom prst="rect">
            <a:avLst/>
          </a:prstGeom>
          <a:noFill/>
        </p:spPr>
      </p:pic>
      <p:sp>
        <p:nvSpPr>
          <p:cNvPr id="3" name="2 - Ορθογώνιο"/>
          <p:cNvSpPr/>
          <p:nvPr/>
        </p:nvSpPr>
        <p:spPr>
          <a:xfrm>
            <a:off x="1835696" y="6488668"/>
            <a:ext cx="5616624" cy="369332"/>
          </a:xfrm>
          <a:prstGeom prst="rect">
            <a:avLst/>
          </a:prstGeom>
        </p:spPr>
        <p:txBody>
          <a:bodyPr wrap="square">
            <a:spAutoFit/>
          </a:bodyPr>
          <a:lstStyle/>
          <a:p>
            <a:pPr algn="ctr"/>
            <a:r>
              <a:rPr lang="el-GR" i="1" dirty="0" smtClean="0">
                <a:solidFill>
                  <a:srgbClr val="0070C0"/>
                </a:solidFill>
              </a:rPr>
              <a:t>Πηγάδια και σήραγγες στο υδραγωγείο της </a:t>
            </a:r>
            <a:r>
              <a:rPr lang="el-GR" i="1" dirty="0" err="1" smtClean="0">
                <a:solidFill>
                  <a:srgbClr val="0070C0"/>
                </a:solidFill>
              </a:rPr>
              <a:t>Κράνας</a:t>
            </a:r>
            <a:endParaRPr lang="el-GR" i="1"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1997838"/>
            <a:ext cx="4572000" cy="31393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l-GR" i="1" dirty="0" smtClean="0">
                <a:solidFill>
                  <a:srgbClr val="0070C0"/>
                </a:solidFill>
              </a:rPr>
              <a:t>Όπως χαρακτηριστικά επισημαίνει η προϊσταμένη των Γενικών Αρχείων του Κράτους στη Ρόδο Ειρήνη </a:t>
            </a:r>
            <a:r>
              <a:rPr lang="el-GR" i="1" dirty="0" err="1" smtClean="0">
                <a:solidFill>
                  <a:srgbClr val="0070C0"/>
                </a:solidFill>
              </a:rPr>
              <a:t>Τόλιου</a:t>
            </a:r>
            <a:r>
              <a:rPr lang="el-GR" i="1" dirty="0" smtClean="0">
                <a:solidFill>
                  <a:srgbClr val="0070C0"/>
                </a:solidFill>
              </a:rPr>
              <a:t>, που συνέβαλε στην έρευνα, “τα σημαντικά ερευνητικά δεδομένα μπορούν να χαράξουν ένα νέο δρόμο στις εναλλακτικές μορφές τουρισμού της νησιού. Η σύνδεση ιστορίας, έρευνας και εναλλακτικού τουρισμού με το φυσικό περιβάλλον ανοίγει καινούργιους ορίζοντες”.</a:t>
            </a:r>
            <a:endParaRPr lang="el-GR" i="1"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شهر زیرزمینی کرد علیا - سایت گردشگری ایران"/>
          <p:cNvPicPr>
            <a:picLocks noChangeAspect="1" noChangeArrowheads="1"/>
          </p:cNvPicPr>
          <p:nvPr/>
        </p:nvPicPr>
        <p:blipFill>
          <a:blip r:embed="rId2" cstate="print"/>
          <a:srcRect/>
          <a:stretch>
            <a:fillRect/>
          </a:stretch>
        </p:blipFill>
        <p:spPr bwMode="auto">
          <a:xfrm>
            <a:off x="1043608" y="476672"/>
            <a:ext cx="6810375" cy="4762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43608" y="1124744"/>
            <a:ext cx="7272808" cy="42473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l-GR" i="1" dirty="0" smtClean="0">
                <a:solidFill>
                  <a:srgbClr val="0070C0"/>
                </a:solidFill>
              </a:rPr>
              <a:t>Ειδικότερα, </a:t>
            </a:r>
            <a:r>
              <a:rPr lang="el-GR" i="1" dirty="0" smtClean="0">
                <a:solidFill>
                  <a:srgbClr val="0070C0"/>
                </a:solidFill>
              </a:rPr>
              <a:t>η μελέτη μας αφορά </a:t>
            </a:r>
            <a:r>
              <a:rPr lang="el-GR" i="1" dirty="0" smtClean="0">
                <a:solidFill>
                  <a:srgbClr val="0070C0"/>
                </a:solidFill>
              </a:rPr>
              <a:t>στο «Χρονικό της Λίνδου», υπόθεση γνωστή και ως «Τα Ελγίνεια της Ρόδου» για την οποία έχουν δημοσιευθεί δεκάδες άρθρα και περιλαμβάνεται σε πολλά ιστορικά βιβλία, της Ελλάδας και του εξωτερικού.</a:t>
            </a:r>
            <a:br>
              <a:rPr lang="el-GR" i="1" dirty="0" smtClean="0">
                <a:solidFill>
                  <a:srgbClr val="0070C0"/>
                </a:solidFill>
              </a:rPr>
            </a:br>
            <a:r>
              <a:rPr lang="el-GR" i="1" dirty="0" smtClean="0">
                <a:solidFill>
                  <a:srgbClr val="0070C0"/>
                </a:solidFill>
              </a:rPr>
              <a:t>Πρόκειται για μία μαρμάρινη στήλη του 99 </a:t>
            </a:r>
            <a:r>
              <a:rPr lang="el-GR" i="1" dirty="0" err="1" smtClean="0">
                <a:solidFill>
                  <a:srgbClr val="0070C0"/>
                </a:solidFill>
              </a:rPr>
              <a:t>π.Χ.</a:t>
            </a:r>
            <a:r>
              <a:rPr lang="el-GR" i="1" dirty="0" smtClean="0">
                <a:solidFill>
                  <a:srgbClr val="0070C0"/>
                </a:solidFill>
              </a:rPr>
              <a:t>, στην οποία έχει καταγραφεί η πορεία της πόλης αλλά και οι επιφάνειες της θεάς Αθηνάς. Η στήλη αυτή βρέθηκε στην εκκλησία του Αγίου Στεφάνου, κοντά στο αρχαίο θέατρο της Λίνδου στις αρχές του 20 αιώνα κατά τη διάρκεια αρχαιολογικών ερευνών από την Αρχαιολογική Σχολή της Δανίας Ίσως κάτι που θα μπορούσε να χαρακτηριστεί ως “Τα Ελγίνεια της Ρόδου”, εφόσον το πολύτιμο για την ιστορία του νησιού εύρημα βρίσκεται σήμερα στο Μουσείο της Κοπεγχάγης.</a:t>
            </a:r>
            <a:br>
              <a:rPr lang="el-GR" i="1" dirty="0" smtClean="0">
                <a:solidFill>
                  <a:srgbClr val="0070C0"/>
                </a:solidFill>
              </a:rPr>
            </a:br>
            <a:r>
              <a:rPr lang="el-GR" i="1" dirty="0" smtClean="0">
                <a:solidFill>
                  <a:srgbClr val="0070C0"/>
                </a:solidFill>
              </a:rPr>
              <a:t/>
            </a:r>
            <a:br>
              <a:rPr lang="el-GR" i="1" dirty="0" smtClean="0">
                <a:solidFill>
                  <a:srgbClr val="0070C0"/>
                </a:solidFill>
              </a:rPr>
            </a:br>
            <a:r>
              <a:rPr lang="el-GR" i="1" dirty="0" smtClean="0">
                <a:solidFill>
                  <a:srgbClr val="0070C0"/>
                </a:solidFill>
              </a:rPr>
              <a:t> </a:t>
            </a:r>
            <a:endParaRPr lang="el-GR" i="1"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47664" y="620688"/>
            <a:ext cx="6336704" cy="563231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l-GR" i="1" dirty="0" smtClean="0">
                <a:solidFill>
                  <a:srgbClr val="0070C0"/>
                </a:solidFill>
              </a:rPr>
              <a:t>Σύμφωνα με πληροφορίες της «δημοκρατικής», ο αντιδήμαρχος Λίνδου και Νότιας Ρόδου κ. Νίκος </a:t>
            </a:r>
            <a:r>
              <a:rPr lang="el-GR" i="1" dirty="0" err="1" smtClean="0">
                <a:solidFill>
                  <a:srgbClr val="0070C0"/>
                </a:solidFill>
              </a:rPr>
              <a:t>Καραμαρίτης</a:t>
            </a:r>
            <a:r>
              <a:rPr lang="el-GR" i="1" dirty="0" smtClean="0">
                <a:solidFill>
                  <a:srgbClr val="0070C0"/>
                </a:solidFill>
              </a:rPr>
              <a:t>, συνεργάστηκε με τον Καθηγητή Αρχαίας Ελληνικής Γραμματείας του Τμήματος Μεσογειακών Σπουδών του Πανεπιστημίου Αιγαίου, κ. Σπύρο </a:t>
            </a:r>
            <a:r>
              <a:rPr lang="el-GR" i="1" dirty="0" err="1" smtClean="0">
                <a:solidFill>
                  <a:srgbClr val="0070C0"/>
                </a:solidFill>
              </a:rPr>
              <a:t>Συρόπουλο</a:t>
            </a:r>
            <a:r>
              <a:rPr lang="el-GR" i="1" dirty="0" smtClean="0">
                <a:solidFill>
                  <a:srgbClr val="0070C0"/>
                </a:solidFill>
              </a:rPr>
              <a:t>, κι έχουν ήδη ξεκινήσει τη συνεργασία τους προκειμένου να οργανωθεί μία σειρά εκδηλώσεων με σκοπό την ενημέρωση των πολιτών για αυτό το κομμάτι της ιστορίας, αλλά και τη θέσπιση μίας πολιτιστικής δράσης που θα επιτρέπει τη συνεχή επαφή μας με τις ιστορικές αφετηρίες μας. Παραλλήλως, στους σκοπούς της δράσης περιλαμβάνεται και η δημιουργία πιστών αντιγράφων του περίφημου «Χρονικού της Λίνδου», ώστε να μπορούν οι κάτοικοι της Ρόδου αλλά και οι επισκέπτες, να έχουν εικόνα των σπουδαίων ευρημάτων τα οποία, παρά το ότι ανήκουν στο νησί μας, εκτίθενται στη Δανία.</a:t>
            </a:r>
            <a:br>
              <a:rPr lang="el-GR" i="1" dirty="0" smtClean="0">
                <a:solidFill>
                  <a:srgbClr val="0070C0"/>
                </a:solidFill>
              </a:rPr>
            </a:br>
            <a:r>
              <a:rPr lang="el-GR" dirty="0" smtClean="0">
                <a:solidFill>
                  <a:srgbClr val="0070C0"/>
                </a:solidFill>
              </a:rPr>
              <a:t/>
            </a:r>
            <a:br>
              <a:rPr lang="el-GR" dirty="0" smtClean="0">
                <a:solidFill>
                  <a:srgbClr val="0070C0"/>
                </a:solidFill>
              </a:rPr>
            </a:br>
            <a:r>
              <a:rPr lang="el-GR" dirty="0" smtClean="0">
                <a:solidFill>
                  <a:srgbClr val="0070C0"/>
                </a:solidFill>
              </a:rPr>
              <a:t> </a:t>
            </a:r>
            <a:endParaRPr lang="el-GR"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59632" y="620688"/>
            <a:ext cx="6840760" cy="53553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l-GR" i="1" dirty="0" smtClean="0">
                <a:solidFill>
                  <a:srgbClr val="0070C0"/>
                </a:solidFill>
              </a:rPr>
              <a:t>Η Αναγραφή της Λίνδου είναι δύο τμήματα επιγραφών που ανακαλύφθηκαν στη Λίνδο το 1904 από Δανούς κι αναφέρονται η πρώτη στο χρονικό των αναθημάτων του ναού της </a:t>
            </a:r>
            <a:r>
              <a:rPr lang="el-GR" i="1" dirty="0" err="1" smtClean="0">
                <a:solidFill>
                  <a:srgbClr val="0070C0"/>
                </a:solidFill>
              </a:rPr>
              <a:t>Λινδίας</a:t>
            </a:r>
            <a:r>
              <a:rPr lang="el-GR" i="1" dirty="0" smtClean="0">
                <a:solidFill>
                  <a:srgbClr val="0070C0"/>
                </a:solidFill>
              </a:rPr>
              <a:t> Αθηνάς και η δεύτερη στον κατάλογο των ονομάτων των ιερέων.</a:t>
            </a:r>
            <a:br>
              <a:rPr lang="el-GR" i="1" dirty="0" smtClean="0">
                <a:solidFill>
                  <a:srgbClr val="0070C0"/>
                </a:solidFill>
              </a:rPr>
            </a:br>
            <a:r>
              <a:rPr lang="el-GR" i="1" dirty="0" smtClean="0">
                <a:solidFill>
                  <a:srgbClr val="0070C0"/>
                </a:solidFill>
              </a:rPr>
              <a:t>Σύμφωνα με τον καθηγητή Δημήτρη </a:t>
            </a:r>
            <a:r>
              <a:rPr lang="el-GR" i="1" dirty="0" err="1" smtClean="0">
                <a:solidFill>
                  <a:srgbClr val="0070C0"/>
                </a:solidFill>
              </a:rPr>
              <a:t>Χηνιάδη</a:t>
            </a:r>
            <a:r>
              <a:rPr lang="el-GR" i="1" dirty="0" smtClean="0">
                <a:solidFill>
                  <a:srgbClr val="0070C0"/>
                </a:solidFill>
              </a:rPr>
              <a:t>, οι εν λόγω επιγραφές που σώζονται πρέπει να είναι τμήματα μιας μεγαλύτερης επιγραφής που αποτελεί χρονικό της ιστορίας του ναού. Οι επιγραφές, που βρίσκονται στην Γλυπτοθήκη του </a:t>
            </a:r>
            <a:r>
              <a:rPr lang="el-GR" i="1" dirty="0" err="1" smtClean="0">
                <a:solidFill>
                  <a:srgbClr val="0070C0"/>
                </a:solidFill>
              </a:rPr>
              <a:t>Κάρλσμπεργκ</a:t>
            </a:r>
            <a:r>
              <a:rPr lang="el-GR" i="1" dirty="0" smtClean="0">
                <a:solidFill>
                  <a:srgbClr val="0070C0"/>
                </a:solidFill>
              </a:rPr>
              <a:t>, στην Κοπεγχάγη είναι γραμμένες στη δωρική διάλεκτο («Δαρείου </a:t>
            </a:r>
            <a:r>
              <a:rPr lang="el-GR" i="1" dirty="0" err="1" smtClean="0">
                <a:solidFill>
                  <a:srgbClr val="0070C0"/>
                </a:solidFill>
              </a:rPr>
              <a:t>τοῦ</a:t>
            </a:r>
            <a:r>
              <a:rPr lang="el-GR" i="1" dirty="0" smtClean="0">
                <a:solidFill>
                  <a:srgbClr val="0070C0"/>
                </a:solidFill>
              </a:rPr>
              <a:t> </a:t>
            </a:r>
            <a:r>
              <a:rPr lang="el-GR" i="1" dirty="0" err="1" smtClean="0">
                <a:solidFill>
                  <a:srgbClr val="0070C0"/>
                </a:solidFill>
              </a:rPr>
              <a:t>Περσᾶν</a:t>
            </a:r>
            <a:r>
              <a:rPr lang="el-GR" i="1" dirty="0" smtClean="0">
                <a:solidFill>
                  <a:srgbClr val="0070C0"/>
                </a:solidFill>
              </a:rPr>
              <a:t> βασιλέως </a:t>
            </a:r>
            <a:r>
              <a:rPr lang="el-GR" i="1" dirty="0" err="1" smtClean="0">
                <a:solidFill>
                  <a:srgbClr val="0070C0"/>
                </a:solidFill>
              </a:rPr>
              <a:t>ἐπὶ</a:t>
            </a:r>
            <a:r>
              <a:rPr lang="el-GR" i="1" dirty="0" smtClean="0">
                <a:solidFill>
                  <a:srgbClr val="0070C0"/>
                </a:solidFill>
              </a:rPr>
              <a:t> </a:t>
            </a:r>
            <a:r>
              <a:rPr lang="el-GR" i="1" dirty="0" err="1" smtClean="0">
                <a:solidFill>
                  <a:srgbClr val="0070C0"/>
                </a:solidFill>
              </a:rPr>
              <a:t>καταδουλώσει</a:t>
            </a:r>
            <a:r>
              <a:rPr lang="el-GR" i="1" dirty="0" smtClean="0">
                <a:solidFill>
                  <a:srgbClr val="0070C0"/>
                </a:solidFill>
              </a:rPr>
              <a:t> </a:t>
            </a:r>
            <a:r>
              <a:rPr lang="el-GR" i="1" dirty="0" err="1" smtClean="0">
                <a:solidFill>
                  <a:srgbClr val="0070C0"/>
                </a:solidFill>
              </a:rPr>
              <a:t>τᾶς</a:t>
            </a:r>
            <a:r>
              <a:rPr lang="el-GR" i="1" dirty="0" smtClean="0">
                <a:solidFill>
                  <a:srgbClr val="0070C0"/>
                </a:solidFill>
              </a:rPr>
              <a:t> </a:t>
            </a:r>
            <a:r>
              <a:rPr lang="el-GR" i="1" dirty="0" err="1" smtClean="0">
                <a:solidFill>
                  <a:srgbClr val="0070C0"/>
                </a:solidFill>
              </a:rPr>
              <a:t>Ἑλλάδος</a:t>
            </a:r>
            <a:r>
              <a:rPr lang="el-GR" i="1" dirty="0" smtClean="0">
                <a:solidFill>
                  <a:srgbClr val="0070C0"/>
                </a:solidFill>
              </a:rPr>
              <a:t> </a:t>
            </a:r>
            <a:r>
              <a:rPr lang="el-GR" i="1" dirty="0" err="1" smtClean="0">
                <a:solidFill>
                  <a:srgbClr val="0070C0"/>
                </a:solidFill>
              </a:rPr>
              <a:t>ἐκπέμψαντος</a:t>
            </a:r>
            <a:r>
              <a:rPr lang="el-GR" i="1" dirty="0" smtClean="0">
                <a:solidFill>
                  <a:srgbClr val="0070C0"/>
                </a:solidFill>
              </a:rPr>
              <a:t> </a:t>
            </a:r>
            <a:r>
              <a:rPr lang="el-GR" i="1" dirty="0" err="1" smtClean="0">
                <a:solidFill>
                  <a:srgbClr val="0070C0"/>
                </a:solidFill>
              </a:rPr>
              <a:t>μεγάλας</a:t>
            </a:r>
            <a:r>
              <a:rPr lang="el-GR" i="1" dirty="0" smtClean="0">
                <a:solidFill>
                  <a:srgbClr val="0070C0"/>
                </a:solidFill>
              </a:rPr>
              <a:t> δυνάμεις» ή «Λίνδος </a:t>
            </a:r>
            <a:r>
              <a:rPr lang="el-GR" i="1" dirty="0" err="1" smtClean="0">
                <a:solidFill>
                  <a:srgbClr val="0070C0"/>
                </a:solidFill>
              </a:rPr>
              <a:t>Ἀθάναι</a:t>
            </a:r>
            <a:r>
              <a:rPr lang="el-GR" i="1" dirty="0" smtClean="0">
                <a:solidFill>
                  <a:srgbClr val="0070C0"/>
                </a:solidFill>
              </a:rPr>
              <a:t> </a:t>
            </a:r>
            <a:r>
              <a:rPr lang="el-GR" i="1" dirty="0" err="1" smtClean="0">
                <a:solidFill>
                  <a:srgbClr val="0070C0"/>
                </a:solidFill>
              </a:rPr>
              <a:t>Πολιάδι</a:t>
            </a:r>
            <a:r>
              <a:rPr lang="el-GR" i="1" dirty="0" smtClean="0">
                <a:solidFill>
                  <a:srgbClr val="0070C0"/>
                </a:solidFill>
              </a:rPr>
              <a:t> </a:t>
            </a:r>
            <a:r>
              <a:rPr lang="el-GR" i="1" dirty="0" err="1" smtClean="0">
                <a:solidFill>
                  <a:srgbClr val="0070C0"/>
                </a:solidFill>
              </a:rPr>
              <a:t>καὶ</a:t>
            </a:r>
            <a:r>
              <a:rPr lang="el-GR" i="1" dirty="0" smtClean="0">
                <a:solidFill>
                  <a:srgbClr val="0070C0"/>
                </a:solidFill>
              </a:rPr>
              <a:t> </a:t>
            </a:r>
            <a:r>
              <a:rPr lang="el-GR" i="1" dirty="0" err="1" smtClean="0">
                <a:solidFill>
                  <a:srgbClr val="0070C0"/>
                </a:solidFill>
              </a:rPr>
              <a:t>Διὶ</a:t>
            </a:r>
            <a:r>
              <a:rPr lang="el-GR" i="1" dirty="0" smtClean="0">
                <a:solidFill>
                  <a:srgbClr val="0070C0"/>
                </a:solidFill>
              </a:rPr>
              <a:t> </a:t>
            </a:r>
            <a:r>
              <a:rPr lang="el-GR" i="1" dirty="0" err="1" smtClean="0">
                <a:solidFill>
                  <a:srgbClr val="0070C0"/>
                </a:solidFill>
              </a:rPr>
              <a:t>Πολιεῖ</a:t>
            </a:r>
            <a:r>
              <a:rPr lang="el-GR" i="1" dirty="0" smtClean="0">
                <a:solidFill>
                  <a:srgbClr val="0070C0"/>
                </a:solidFill>
              </a:rPr>
              <a:t>»). Η επιγραφή λέγεται ότι </a:t>
            </a:r>
            <a:r>
              <a:rPr lang="el-GR" i="1" dirty="0" err="1" smtClean="0">
                <a:solidFill>
                  <a:srgbClr val="0070C0"/>
                </a:solidFill>
              </a:rPr>
              <a:t>χαράκτηκε</a:t>
            </a:r>
            <a:r>
              <a:rPr lang="el-GR" i="1" dirty="0" smtClean="0">
                <a:solidFill>
                  <a:srgbClr val="0070C0"/>
                </a:solidFill>
              </a:rPr>
              <a:t> από τον γλύπτη </a:t>
            </a:r>
            <a:r>
              <a:rPr lang="el-GR" i="1" dirty="0" err="1" smtClean="0">
                <a:solidFill>
                  <a:srgbClr val="0070C0"/>
                </a:solidFill>
              </a:rPr>
              <a:t>Τιμαχίδα</a:t>
            </a:r>
            <a:r>
              <a:rPr lang="el-GR" i="1" dirty="0" smtClean="0">
                <a:solidFill>
                  <a:srgbClr val="0070C0"/>
                </a:solidFill>
              </a:rPr>
              <a:t> ή </a:t>
            </a:r>
            <a:r>
              <a:rPr lang="el-GR" i="1" dirty="0" err="1" smtClean="0">
                <a:solidFill>
                  <a:srgbClr val="0070C0"/>
                </a:solidFill>
              </a:rPr>
              <a:t>Τιμαρχίδα</a:t>
            </a:r>
            <a:r>
              <a:rPr lang="el-GR" i="1" dirty="0" smtClean="0">
                <a:solidFill>
                  <a:srgbClr val="0070C0"/>
                </a:solidFill>
              </a:rPr>
              <a:t> γιο του </a:t>
            </a:r>
            <a:r>
              <a:rPr lang="el-GR" i="1" dirty="0" err="1" smtClean="0">
                <a:solidFill>
                  <a:srgbClr val="0070C0"/>
                </a:solidFill>
              </a:rPr>
              <a:t>Αγησιτίμου</a:t>
            </a:r>
            <a:r>
              <a:rPr lang="el-GR" i="1" dirty="0" smtClean="0">
                <a:solidFill>
                  <a:srgbClr val="0070C0"/>
                </a:solidFill>
              </a:rPr>
              <a:t>, </a:t>
            </a:r>
            <a:r>
              <a:rPr lang="el-GR" i="1" dirty="0" err="1" smtClean="0">
                <a:solidFill>
                  <a:srgbClr val="0070C0"/>
                </a:solidFill>
              </a:rPr>
              <a:t>Λινδίου</a:t>
            </a:r>
            <a:r>
              <a:rPr lang="el-GR" i="1" dirty="0" smtClean="0">
                <a:solidFill>
                  <a:srgbClr val="0070C0"/>
                </a:solidFill>
              </a:rPr>
              <a:t>, που έζησε περί το 99 </a:t>
            </a:r>
            <a:r>
              <a:rPr lang="el-GR" i="1" dirty="0" err="1" smtClean="0">
                <a:solidFill>
                  <a:srgbClr val="0070C0"/>
                </a:solidFill>
              </a:rPr>
              <a:t>π.Χ.</a:t>
            </a:r>
            <a:r>
              <a:rPr lang="el-GR" i="1" dirty="0" smtClean="0">
                <a:solidFill>
                  <a:srgbClr val="0070C0"/>
                </a:solidFill>
              </a:rPr>
              <a:t>, όταν η εκκλησία του δήμου αποφάσισε τη δημιουργία της. Πιθανόν να είναι κι αρχικός συγγραφέας της κάτω από την καθοδήγηση του </a:t>
            </a:r>
            <a:r>
              <a:rPr lang="el-GR" i="1" dirty="0" err="1" smtClean="0">
                <a:solidFill>
                  <a:srgbClr val="0070C0"/>
                </a:solidFill>
              </a:rPr>
              <a:t>Πυργοτέλη</a:t>
            </a:r>
            <a:r>
              <a:rPr lang="el-GR" i="1" dirty="0" smtClean="0">
                <a:solidFill>
                  <a:srgbClr val="0070C0"/>
                </a:solidFill>
              </a:rPr>
              <a:t> και του ιερατείου</a:t>
            </a:r>
            <a:r>
              <a:rPr lang="el-GR" i="1" dirty="0" smtClean="0">
                <a:solidFill>
                  <a:srgbClr val="0070C0"/>
                </a:solidFill>
              </a:rPr>
              <a:t>.</a:t>
            </a:r>
            <a:endParaRPr lang="el-GR" i="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9672" y="764704"/>
            <a:ext cx="5976664" cy="53553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l-GR" i="1" dirty="0" smtClean="0">
                <a:solidFill>
                  <a:srgbClr val="0070C0"/>
                </a:solidFill>
              </a:rPr>
              <a:t>Η απόφαση αυτή για τη δημιουργία της επιγραφής έγινε, επειδή πολλά αναθήματα προς τιμήν της θεάς είχαν πολυκαιρίσει και οι επιγραφές τους ήταν </a:t>
            </a:r>
            <a:r>
              <a:rPr lang="el-GR" i="1" dirty="0" err="1" smtClean="0">
                <a:solidFill>
                  <a:srgbClr val="0070C0"/>
                </a:solidFill>
              </a:rPr>
              <a:t>δυσδιάβαστες</a:t>
            </a:r>
            <a:r>
              <a:rPr lang="el-GR" i="1" dirty="0" smtClean="0">
                <a:solidFill>
                  <a:srgbClr val="0070C0"/>
                </a:solidFill>
              </a:rPr>
              <a:t>, ενώ οι επιγραφές στον </a:t>
            </a:r>
            <a:r>
              <a:rPr lang="el-GR" i="1" dirty="0" err="1" smtClean="0">
                <a:solidFill>
                  <a:srgbClr val="0070C0"/>
                </a:solidFill>
              </a:rPr>
              <a:t>Λάρτιο</a:t>
            </a:r>
            <a:r>
              <a:rPr lang="el-GR" i="1" dirty="0" smtClean="0">
                <a:solidFill>
                  <a:srgbClr val="0070C0"/>
                </a:solidFill>
              </a:rPr>
              <a:t> λίθο θα παρέμεναν στο διηνεκές.</a:t>
            </a:r>
            <a:br>
              <a:rPr lang="el-GR" i="1" dirty="0" smtClean="0">
                <a:solidFill>
                  <a:srgbClr val="0070C0"/>
                </a:solidFill>
              </a:rPr>
            </a:br>
            <a:r>
              <a:rPr lang="el-GR" i="1" dirty="0" smtClean="0">
                <a:solidFill>
                  <a:srgbClr val="0070C0"/>
                </a:solidFill>
              </a:rPr>
              <a:t>Την όλη διαδικασία οργάνωσε ο αρχιτέκτονας </a:t>
            </a:r>
            <a:r>
              <a:rPr lang="el-GR" i="1" dirty="0" err="1" smtClean="0">
                <a:solidFill>
                  <a:srgbClr val="0070C0"/>
                </a:solidFill>
              </a:rPr>
              <a:t>Πυργοτέλης</a:t>
            </a:r>
            <a:r>
              <a:rPr lang="el-GR" i="1" dirty="0" smtClean="0">
                <a:solidFill>
                  <a:srgbClr val="0070C0"/>
                </a:solidFill>
              </a:rPr>
              <a:t> και η όλη εργασία κόστισε διακόσιες δραχμές. Σύμφωνα με την επιγραφή αυτά συνέβησαν επί ιερέα </a:t>
            </a:r>
            <a:r>
              <a:rPr lang="el-GR" i="1" dirty="0" err="1" smtClean="0">
                <a:solidFill>
                  <a:srgbClr val="0070C0"/>
                </a:solidFill>
              </a:rPr>
              <a:t>Τεισίλου</a:t>
            </a:r>
            <a:r>
              <a:rPr lang="el-GR" i="1" dirty="0" smtClean="0">
                <a:solidFill>
                  <a:srgbClr val="0070C0"/>
                </a:solidFill>
              </a:rPr>
              <a:t> του </a:t>
            </a:r>
            <a:r>
              <a:rPr lang="el-GR" i="1" dirty="0" err="1" smtClean="0">
                <a:solidFill>
                  <a:srgbClr val="0070C0"/>
                </a:solidFill>
              </a:rPr>
              <a:t>Σωσικράτη</a:t>
            </a:r>
            <a:r>
              <a:rPr lang="el-GR" i="1" dirty="0" smtClean="0">
                <a:solidFill>
                  <a:srgbClr val="0070C0"/>
                </a:solidFill>
              </a:rPr>
              <a:t> στις 12 του </a:t>
            </a:r>
            <a:r>
              <a:rPr lang="el-GR" i="1" dirty="0" err="1" smtClean="0">
                <a:solidFill>
                  <a:srgbClr val="0070C0"/>
                </a:solidFill>
              </a:rPr>
              <a:t>Αρταμιτίου</a:t>
            </a:r>
            <a:r>
              <a:rPr lang="el-GR" i="1" dirty="0" smtClean="0">
                <a:solidFill>
                  <a:srgbClr val="0070C0"/>
                </a:solidFill>
              </a:rPr>
              <a:t> μηνός.</a:t>
            </a:r>
            <a:br>
              <a:rPr lang="el-GR" i="1" dirty="0" smtClean="0">
                <a:solidFill>
                  <a:srgbClr val="0070C0"/>
                </a:solidFill>
              </a:rPr>
            </a:br>
            <a:r>
              <a:rPr lang="el-GR" i="1" dirty="0" smtClean="0">
                <a:solidFill>
                  <a:srgbClr val="0070C0"/>
                </a:solidFill>
              </a:rPr>
              <a:t>Ο ναός της </a:t>
            </a:r>
            <a:r>
              <a:rPr lang="el-GR" i="1" dirty="0" err="1" smtClean="0">
                <a:solidFill>
                  <a:srgbClr val="0070C0"/>
                </a:solidFill>
              </a:rPr>
              <a:t>Λινδίας</a:t>
            </a:r>
            <a:r>
              <a:rPr lang="el-GR" i="1" dirty="0" smtClean="0">
                <a:solidFill>
                  <a:srgbClr val="0070C0"/>
                </a:solidFill>
              </a:rPr>
              <a:t> Αθηνάς όταν κατασκευάστηκε και όταν ανακατασκευάστηκε μετά το κάψιμο του τον 4ο </a:t>
            </a:r>
            <a:r>
              <a:rPr lang="el-GR" i="1" dirty="0" err="1" smtClean="0">
                <a:solidFill>
                  <a:srgbClr val="0070C0"/>
                </a:solidFill>
              </a:rPr>
              <a:t>π.Χ.</a:t>
            </a:r>
            <a:r>
              <a:rPr lang="el-GR" i="1" dirty="0" smtClean="0">
                <a:solidFill>
                  <a:srgbClr val="0070C0"/>
                </a:solidFill>
              </a:rPr>
              <a:t> αιώνα. Ο ναός της Αθηνάς της Λίνδου κατά την ελληνιστική περίοδο.</a:t>
            </a:r>
            <a:br>
              <a:rPr lang="el-GR" i="1" dirty="0" smtClean="0">
                <a:solidFill>
                  <a:srgbClr val="0070C0"/>
                </a:solidFill>
              </a:rPr>
            </a:br>
            <a:r>
              <a:rPr lang="el-GR" i="1" dirty="0" smtClean="0">
                <a:solidFill>
                  <a:srgbClr val="0070C0"/>
                </a:solidFill>
              </a:rPr>
              <a:t>Η αναγραφή των ιερέων αρχίζει από το 405 </a:t>
            </a:r>
            <a:r>
              <a:rPr lang="el-GR" i="1" dirty="0" err="1" smtClean="0">
                <a:solidFill>
                  <a:srgbClr val="0070C0"/>
                </a:solidFill>
              </a:rPr>
              <a:t>π.Χ.</a:t>
            </a:r>
            <a:r>
              <a:rPr lang="el-GR" i="1" dirty="0" smtClean="0">
                <a:solidFill>
                  <a:srgbClr val="0070C0"/>
                </a:solidFill>
              </a:rPr>
              <a:t> (επόμενη χρονιά της ίδρυσης της πόλης της Ρόδου) και τελειώνει το 47 </a:t>
            </a:r>
            <a:r>
              <a:rPr lang="el-GR" i="1" dirty="0" err="1" smtClean="0">
                <a:solidFill>
                  <a:srgbClr val="0070C0"/>
                </a:solidFill>
              </a:rPr>
              <a:t>μ.Χ</a:t>
            </a:r>
            <a:r>
              <a:rPr lang="el-GR" i="1" dirty="0" smtClean="0">
                <a:solidFill>
                  <a:srgbClr val="0070C0"/>
                </a:solidFill>
              </a:rPr>
              <a:t>.</a:t>
            </a:r>
            <a:br>
              <a:rPr lang="el-GR" i="1" dirty="0" smtClean="0">
                <a:solidFill>
                  <a:srgbClr val="0070C0"/>
                </a:solidFill>
              </a:rPr>
            </a:br>
            <a:r>
              <a:rPr lang="el-GR" dirty="0" smtClean="0"/>
              <a:t/>
            </a:r>
            <a:br>
              <a:rPr lang="el-GR" dirty="0" smtClean="0"/>
            </a:br>
            <a:r>
              <a:rPr lang="el-GR" dirty="0" smtClean="0"/>
              <a:t> </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474345"/>
            <a:ext cx="4572000" cy="590931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spAutoFit/>
          </a:bodyPr>
          <a:lstStyle/>
          <a:p>
            <a:pPr algn="ctr"/>
            <a:r>
              <a:rPr lang="el-GR" i="1" dirty="0" smtClean="0">
                <a:solidFill>
                  <a:srgbClr val="0070C0"/>
                </a:solidFill>
              </a:rPr>
              <a:t>Οι χρονικογράφοι και οι ιστορικοί που αναφέρονται στην επιγραφή είναι:</a:t>
            </a:r>
            <a:br>
              <a:rPr lang="el-GR" i="1" dirty="0" smtClean="0">
                <a:solidFill>
                  <a:srgbClr val="0070C0"/>
                </a:solidFill>
              </a:rPr>
            </a:br>
            <a:r>
              <a:rPr lang="el-GR" i="1" dirty="0" smtClean="0">
                <a:solidFill>
                  <a:srgbClr val="0070C0"/>
                </a:solidFill>
              </a:rPr>
              <a:t>ο </a:t>
            </a:r>
            <a:r>
              <a:rPr lang="el-GR" i="1" dirty="0" err="1" smtClean="0">
                <a:solidFill>
                  <a:srgbClr val="0070C0"/>
                </a:solidFill>
              </a:rPr>
              <a:t>Εὔδημος</a:t>
            </a:r>
            <a:r>
              <a:rPr lang="el-GR" i="1" dirty="0" smtClean="0">
                <a:solidFill>
                  <a:srgbClr val="0070C0"/>
                </a:solidFill>
              </a:rPr>
              <a:t> με το ‘</a:t>
            </a:r>
            <a:r>
              <a:rPr lang="el-GR" i="1" dirty="0" err="1" smtClean="0">
                <a:solidFill>
                  <a:srgbClr val="0070C0"/>
                </a:solidFill>
              </a:rPr>
              <a:t>ἐν</a:t>
            </a:r>
            <a:r>
              <a:rPr lang="el-GR" i="1" dirty="0" smtClean="0">
                <a:solidFill>
                  <a:srgbClr val="0070C0"/>
                </a:solidFill>
              </a:rPr>
              <a:t> </a:t>
            </a:r>
            <a:r>
              <a:rPr lang="el-GR" i="1" dirty="0" err="1" smtClean="0">
                <a:solidFill>
                  <a:srgbClr val="0070C0"/>
                </a:solidFill>
              </a:rPr>
              <a:t>τῶι</a:t>
            </a:r>
            <a:r>
              <a:rPr lang="el-GR" i="1" dirty="0" smtClean="0">
                <a:solidFill>
                  <a:srgbClr val="0070C0"/>
                </a:solidFill>
              </a:rPr>
              <a:t> </a:t>
            </a:r>
            <a:r>
              <a:rPr lang="el-GR" i="1" dirty="0" err="1" smtClean="0">
                <a:solidFill>
                  <a:srgbClr val="0070C0"/>
                </a:solidFill>
              </a:rPr>
              <a:t>Λινδιακῶι</a:t>
            </a:r>
            <a:r>
              <a:rPr lang="el-GR" i="1" dirty="0" smtClean="0">
                <a:solidFill>
                  <a:srgbClr val="0070C0"/>
                </a:solidFill>
              </a:rPr>
              <a:t>, </a:t>
            </a:r>
            <a:r>
              <a:rPr lang="el-GR" i="1" dirty="0" err="1" smtClean="0">
                <a:solidFill>
                  <a:srgbClr val="0070C0"/>
                </a:solidFill>
              </a:rPr>
              <a:t>Ἐργίας</a:t>
            </a:r>
            <a:r>
              <a:rPr lang="el-GR" i="1" dirty="0" smtClean="0">
                <a:solidFill>
                  <a:srgbClr val="0070C0"/>
                </a:solidFill>
              </a:rPr>
              <a:t>’</a:t>
            </a:r>
            <a:br>
              <a:rPr lang="el-GR" i="1" dirty="0" smtClean="0">
                <a:solidFill>
                  <a:srgbClr val="0070C0"/>
                </a:solidFill>
              </a:rPr>
            </a:br>
            <a:r>
              <a:rPr lang="el-GR" i="1" dirty="0" smtClean="0">
                <a:solidFill>
                  <a:srgbClr val="0070C0"/>
                </a:solidFill>
              </a:rPr>
              <a:t>ο </a:t>
            </a:r>
            <a:r>
              <a:rPr lang="el-GR" i="1" dirty="0" err="1" smtClean="0">
                <a:solidFill>
                  <a:srgbClr val="0070C0"/>
                </a:solidFill>
              </a:rPr>
              <a:t>Πολύζαλος</a:t>
            </a:r>
            <a:r>
              <a:rPr lang="el-GR" i="1" dirty="0" smtClean="0">
                <a:solidFill>
                  <a:srgbClr val="0070C0"/>
                </a:solidFill>
              </a:rPr>
              <a:t> στις ιστορίες του («ἐν </a:t>
            </a:r>
            <a:r>
              <a:rPr lang="el-GR" i="1" dirty="0" err="1" smtClean="0">
                <a:solidFill>
                  <a:srgbClr val="0070C0"/>
                </a:solidFill>
              </a:rPr>
              <a:t>τᾶι</a:t>
            </a:r>
            <a:r>
              <a:rPr lang="el-GR" i="1" dirty="0" smtClean="0">
                <a:solidFill>
                  <a:srgbClr val="0070C0"/>
                </a:solidFill>
              </a:rPr>
              <a:t> δ </a:t>
            </a:r>
            <a:r>
              <a:rPr lang="el-GR" i="1" dirty="0" err="1" smtClean="0">
                <a:solidFill>
                  <a:srgbClr val="0070C0"/>
                </a:solidFill>
              </a:rPr>
              <a:t>τᾶν</a:t>
            </a:r>
            <a:r>
              <a:rPr lang="el-GR" i="1" dirty="0" smtClean="0">
                <a:solidFill>
                  <a:srgbClr val="0070C0"/>
                </a:solidFill>
              </a:rPr>
              <a:t> </a:t>
            </a:r>
            <a:r>
              <a:rPr lang="el-GR" i="1" dirty="0" err="1" smtClean="0">
                <a:solidFill>
                  <a:srgbClr val="0070C0"/>
                </a:solidFill>
              </a:rPr>
              <a:t>ἱστοριᾶν</a:t>
            </a:r>
            <a:r>
              <a:rPr lang="el-GR" i="1" dirty="0" smtClean="0">
                <a:solidFill>
                  <a:srgbClr val="0070C0"/>
                </a:solidFill>
              </a:rPr>
              <a:t>»)</a:t>
            </a:r>
            <a:br>
              <a:rPr lang="el-GR" i="1" dirty="0" smtClean="0">
                <a:solidFill>
                  <a:srgbClr val="0070C0"/>
                </a:solidFill>
              </a:rPr>
            </a:br>
            <a:r>
              <a:rPr lang="el-GR" i="1" dirty="0" smtClean="0">
                <a:solidFill>
                  <a:srgbClr val="0070C0"/>
                </a:solidFill>
              </a:rPr>
              <a:t>ο </a:t>
            </a:r>
            <a:r>
              <a:rPr lang="el-GR" i="1" dirty="0" err="1" smtClean="0">
                <a:solidFill>
                  <a:srgbClr val="0070C0"/>
                </a:solidFill>
              </a:rPr>
              <a:t>Ἰερώνυμος</a:t>
            </a:r>
            <a:r>
              <a:rPr lang="el-GR" i="1" dirty="0" smtClean="0">
                <a:solidFill>
                  <a:srgbClr val="0070C0"/>
                </a:solidFill>
              </a:rPr>
              <a:t> με το «</a:t>
            </a:r>
            <a:r>
              <a:rPr lang="el-GR" i="1" dirty="0" err="1" smtClean="0">
                <a:solidFill>
                  <a:srgbClr val="0070C0"/>
                </a:solidFill>
              </a:rPr>
              <a:t>ἐν</a:t>
            </a:r>
            <a:r>
              <a:rPr lang="el-GR" i="1" dirty="0" smtClean="0">
                <a:solidFill>
                  <a:srgbClr val="0070C0"/>
                </a:solidFill>
              </a:rPr>
              <a:t> </a:t>
            </a:r>
            <a:r>
              <a:rPr lang="el-GR" i="1" dirty="0" err="1" smtClean="0">
                <a:solidFill>
                  <a:srgbClr val="0070C0"/>
                </a:solidFill>
              </a:rPr>
              <a:t>τῶι</a:t>
            </a:r>
            <a:r>
              <a:rPr lang="el-GR" i="1" dirty="0" smtClean="0">
                <a:solidFill>
                  <a:srgbClr val="0070C0"/>
                </a:solidFill>
              </a:rPr>
              <a:t> … </a:t>
            </a:r>
            <a:r>
              <a:rPr lang="el-GR" i="1" dirty="0" err="1" smtClean="0">
                <a:solidFill>
                  <a:srgbClr val="0070C0"/>
                </a:solidFill>
              </a:rPr>
              <a:t>τῶν</a:t>
            </a:r>
            <a:r>
              <a:rPr lang="el-GR" i="1" dirty="0" smtClean="0">
                <a:solidFill>
                  <a:srgbClr val="0070C0"/>
                </a:solidFill>
              </a:rPr>
              <a:t> </a:t>
            </a:r>
            <a:r>
              <a:rPr lang="el-GR" i="1" dirty="0" err="1" smtClean="0">
                <a:solidFill>
                  <a:srgbClr val="0070C0"/>
                </a:solidFill>
              </a:rPr>
              <a:t>Ἡλιακῶν</a:t>
            </a:r>
            <a:r>
              <a:rPr lang="el-GR" i="1" dirty="0" smtClean="0">
                <a:solidFill>
                  <a:srgbClr val="0070C0"/>
                </a:solidFill>
              </a:rPr>
              <a:t>»</a:t>
            </a:r>
            <a:br>
              <a:rPr lang="el-GR" i="1" dirty="0" smtClean="0">
                <a:solidFill>
                  <a:srgbClr val="0070C0"/>
                </a:solidFill>
              </a:rPr>
            </a:br>
            <a:r>
              <a:rPr lang="el-GR" i="1" dirty="0" smtClean="0">
                <a:solidFill>
                  <a:srgbClr val="0070C0"/>
                </a:solidFill>
              </a:rPr>
              <a:t>ο Μύρων με το «</a:t>
            </a:r>
            <a:r>
              <a:rPr lang="el-GR" i="1" dirty="0" err="1" smtClean="0">
                <a:solidFill>
                  <a:srgbClr val="0070C0"/>
                </a:solidFill>
              </a:rPr>
              <a:t>τοῦ</a:t>
            </a:r>
            <a:r>
              <a:rPr lang="el-GR" i="1" dirty="0" smtClean="0">
                <a:solidFill>
                  <a:srgbClr val="0070C0"/>
                </a:solidFill>
              </a:rPr>
              <a:t> </a:t>
            </a:r>
            <a:r>
              <a:rPr lang="el-GR" i="1" dirty="0" err="1" smtClean="0">
                <a:solidFill>
                  <a:srgbClr val="0070C0"/>
                </a:solidFill>
              </a:rPr>
              <a:t>Ῥόδου</a:t>
            </a:r>
            <a:r>
              <a:rPr lang="el-GR" i="1" dirty="0" smtClean="0">
                <a:solidFill>
                  <a:srgbClr val="0070C0"/>
                </a:solidFill>
              </a:rPr>
              <a:t> </a:t>
            </a:r>
            <a:r>
              <a:rPr lang="el-GR" i="1" dirty="0" err="1" smtClean="0">
                <a:solidFill>
                  <a:srgbClr val="0070C0"/>
                </a:solidFill>
              </a:rPr>
              <a:t>ἐγκωμίου</a:t>
            </a:r>
            <a:r>
              <a:rPr lang="el-GR" i="1" dirty="0" smtClean="0">
                <a:solidFill>
                  <a:srgbClr val="0070C0"/>
                </a:solidFill>
              </a:rPr>
              <a:t>»</a:t>
            </a:r>
            <a:br>
              <a:rPr lang="el-GR" i="1" dirty="0" smtClean="0">
                <a:solidFill>
                  <a:srgbClr val="0070C0"/>
                </a:solidFill>
              </a:rPr>
            </a:br>
            <a:r>
              <a:rPr lang="el-GR" i="1" dirty="0" smtClean="0">
                <a:solidFill>
                  <a:srgbClr val="0070C0"/>
                </a:solidFill>
              </a:rPr>
              <a:t>ο </a:t>
            </a:r>
            <a:r>
              <a:rPr lang="el-GR" i="1" dirty="0" err="1" smtClean="0">
                <a:solidFill>
                  <a:srgbClr val="0070C0"/>
                </a:solidFill>
              </a:rPr>
              <a:t>Τιμόκριτος</a:t>
            </a:r>
            <a:r>
              <a:rPr lang="el-GR" i="1" dirty="0" smtClean="0">
                <a:solidFill>
                  <a:srgbClr val="0070C0"/>
                </a:solidFill>
              </a:rPr>
              <a:t> με το «</a:t>
            </a:r>
            <a:r>
              <a:rPr lang="el-GR" i="1" dirty="0" err="1" smtClean="0">
                <a:solidFill>
                  <a:srgbClr val="0070C0"/>
                </a:solidFill>
              </a:rPr>
              <a:t>χρονικᾶς</a:t>
            </a:r>
            <a:r>
              <a:rPr lang="el-GR" i="1" dirty="0" smtClean="0">
                <a:solidFill>
                  <a:srgbClr val="0070C0"/>
                </a:solidFill>
              </a:rPr>
              <a:t> </a:t>
            </a:r>
            <a:r>
              <a:rPr lang="el-GR" i="1" dirty="0" err="1" smtClean="0">
                <a:solidFill>
                  <a:srgbClr val="0070C0"/>
                </a:solidFill>
              </a:rPr>
              <a:t>συντάξιος</a:t>
            </a:r>
            <a:r>
              <a:rPr lang="el-GR" i="1" dirty="0" smtClean="0">
                <a:solidFill>
                  <a:srgbClr val="0070C0"/>
                </a:solidFill>
              </a:rPr>
              <a:t>»</a:t>
            </a:r>
            <a:br>
              <a:rPr lang="el-GR" i="1" dirty="0" smtClean="0">
                <a:solidFill>
                  <a:srgbClr val="0070C0"/>
                </a:solidFill>
              </a:rPr>
            </a:br>
            <a:r>
              <a:rPr lang="el-GR" i="1" dirty="0" smtClean="0">
                <a:solidFill>
                  <a:srgbClr val="0070C0"/>
                </a:solidFill>
              </a:rPr>
              <a:t>ο </a:t>
            </a:r>
            <a:r>
              <a:rPr lang="el-GR" i="1" dirty="0" err="1" smtClean="0">
                <a:solidFill>
                  <a:srgbClr val="0070C0"/>
                </a:solidFill>
              </a:rPr>
              <a:t>Ἰέρων</a:t>
            </a:r>
            <a:r>
              <a:rPr lang="el-GR" i="1" dirty="0" smtClean="0">
                <a:solidFill>
                  <a:srgbClr val="0070C0"/>
                </a:solidFill>
              </a:rPr>
              <a:t> με το «</a:t>
            </a:r>
            <a:r>
              <a:rPr lang="el-GR" i="1" dirty="0" err="1" smtClean="0">
                <a:solidFill>
                  <a:srgbClr val="0070C0"/>
                </a:solidFill>
              </a:rPr>
              <a:t>περὶ</a:t>
            </a:r>
            <a:r>
              <a:rPr lang="el-GR" i="1" dirty="0" smtClean="0">
                <a:solidFill>
                  <a:srgbClr val="0070C0"/>
                </a:solidFill>
              </a:rPr>
              <a:t> </a:t>
            </a:r>
            <a:r>
              <a:rPr lang="el-GR" i="1" dirty="0" err="1" smtClean="0">
                <a:solidFill>
                  <a:srgbClr val="0070C0"/>
                </a:solidFill>
              </a:rPr>
              <a:t>Ῥόδου</a:t>
            </a:r>
            <a:r>
              <a:rPr lang="el-GR" i="1" dirty="0" smtClean="0">
                <a:solidFill>
                  <a:srgbClr val="0070C0"/>
                </a:solidFill>
              </a:rPr>
              <a:t>»</a:t>
            </a:r>
            <a:br>
              <a:rPr lang="el-GR" i="1" dirty="0" smtClean="0">
                <a:solidFill>
                  <a:srgbClr val="0070C0"/>
                </a:solidFill>
              </a:rPr>
            </a:br>
            <a:r>
              <a:rPr lang="el-GR" i="1" dirty="0" smtClean="0">
                <a:solidFill>
                  <a:srgbClr val="0070C0"/>
                </a:solidFill>
              </a:rPr>
              <a:t>ο </a:t>
            </a:r>
            <a:r>
              <a:rPr lang="el-GR" i="1" dirty="0" err="1" smtClean="0">
                <a:solidFill>
                  <a:srgbClr val="0070C0"/>
                </a:solidFill>
              </a:rPr>
              <a:t>Ξεναγόρας</a:t>
            </a:r>
            <a:r>
              <a:rPr lang="el-GR" i="1" dirty="0" smtClean="0">
                <a:solidFill>
                  <a:srgbClr val="0070C0"/>
                </a:solidFill>
              </a:rPr>
              <a:t> με το «</a:t>
            </a:r>
            <a:r>
              <a:rPr lang="el-GR" i="1" dirty="0" err="1" smtClean="0">
                <a:solidFill>
                  <a:srgbClr val="0070C0"/>
                </a:solidFill>
              </a:rPr>
              <a:t>χρονικᾶς</a:t>
            </a:r>
            <a:r>
              <a:rPr lang="el-GR" i="1" dirty="0" smtClean="0">
                <a:solidFill>
                  <a:srgbClr val="0070C0"/>
                </a:solidFill>
              </a:rPr>
              <a:t> </a:t>
            </a:r>
            <a:r>
              <a:rPr lang="el-GR" i="1" dirty="0" err="1" smtClean="0">
                <a:solidFill>
                  <a:srgbClr val="0070C0"/>
                </a:solidFill>
              </a:rPr>
              <a:t>συντάξιος</a:t>
            </a:r>
            <a:r>
              <a:rPr lang="el-GR" i="1" dirty="0" smtClean="0">
                <a:solidFill>
                  <a:srgbClr val="0070C0"/>
                </a:solidFill>
              </a:rPr>
              <a:t> </a:t>
            </a:r>
            <a:r>
              <a:rPr lang="el-GR" i="1" dirty="0" err="1" smtClean="0">
                <a:solidFill>
                  <a:srgbClr val="0070C0"/>
                </a:solidFill>
              </a:rPr>
              <a:t>τὰν</a:t>
            </a:r>
            <a:r>
              <a:rPr lang="el-GR" i="1" dirty="0" smtClean="0">
                <a:solidFill>
                  <a:srgbClr val="0070C0"/>
                </a:solidFill>
              </a:rPr>
              <a:t> </a:t>
            </a:r>
            <a:r>
              <a:rPr lang="el-GR" i="1" dirty="0" err="1" smtClean="0">
                <a:solidFill>
                  <a:srgbClr val="0070C0"/>
                </a:solidFill>
              </a:rPr>
              <a:t>μὲν</a:t>
            </a:r>
            <a:r>
              <a:rPr lang="el-GR" i="1" dirty="0" smtClean="0">
                <a:solidFill>
                  <a:srgbClr val="0070C0"/>
                </a:solidFill>
              </a:rPr>
              <a:t> </a:t>
            </a:r>
            <a:r>
              <a:rPr lang="el-GR" i="1" dirty="0" err="1" smtClean="0">
                <a:solidFill>
                  <a:srgbClr val="0070C0"/>
                </a:solidFill>
              </a:rPr>
              <a:t>ἐπιφάνειαν</a:t>
            </a:r>
            <a:r>
              <a:rPr lang="el-GR" i="1" dirty="0" smtClean="0">
                <a:solidFill>
                  <a:srgbClr val="0070C0"/>
                </a:solidFill>
              </a:rPr>
              <a:t> </a:t>
            </a:r>
            <a:r>
              <a:rPr lang="el-GR" i="1" dirty="0" err="1" smtClean="0">
                <a:solidFill>
                  <a:srgbClr val="0070C0"/>
                </a:solidFill>
              </a:rPr>
              <a:t>γεγόνειν</a:t>
            </a:r>
            <a:r>
              <a:rPr lang="el-GR" i="1" dirty="0" smtClean="0">
                <a:solidFill>
                  <a:srgbClr val="0070C0"/>
                </a:solidFill>
              </a:rPr>
              <a:t>»</a:t>
            </a:r>
            <a:br>
              <a:rPr lang="el-GR" i="1" dirty="0" smtClean="0">
                <a:solidFill>
                  <a:srgbClr val="0070C0"/>
                </a:solidFill>
              </a:rPr>
            </a:br>
            <a:r>
              <a:rPr lang="el-GR" i="1" dirty="0" smtClean="0">
                <a:solidFill>
                  <a:srgbClr val="0070C0"/>
                </a:solidFill>
              </a:rPr>
              <a:t>ο Μαρδόνιος που στάλθηκε από το Δάτιδα γράφει στα «</a:t>
            </a:r>
            <a:r>
              <a:rPr lang="el-GR" i="1" dirty="0" err="1" smtClean="0">
                <a:solidFill>
                  <a:srgbClr val="0070C0"/>
                </a:solidFill>
              </a:rPr>
              <a:t>περ</a:t>
            </a:r>
            <a:r>
              <a:rPr lang="el-GR" i="1" dirty="0" smtClean="0">
                <a:solidFill>
                  <a:srgbClr val="0070C0"/>
                </a:solidFill>
              </a:rPr>
              <a:t>[ὶ] </a:t>
            </a:r>
            <a:r>
              <a:rPr lang="el-GR" i="1" dirty="0" err="1" smtClean="0">
                <a:solidFill>
                  <a:srgbClr val="0070C0"/>
                </a:solidFill>
              </a:rPr>
              <a:t>τᾶς</a:t>
            </a:r>
            <a:r>
              <a:rPr lang="el-GR" i="1" dirty="0" smtClean="0">
                <a:solidFill>
                  <a:srgbClr val="0070C0"/>
                </a:solidFill>
              </a:rPr>
              <a:t> </a:t>
            </a:r>
            <a:r>
              <a:rPr lang="el-GR" i="1" dirty="0" err="1" smtClean="0">
                <a:solidFill>
                  <a:srgbClr val="0070C0"/>
                </a:solidFill>
              </a:rPr>
              <a:t>ἐπιφανείας</a:t>
            </a:r>
            <a:r>
              <a:rPr lang="el-GR" i="1" dirty="0" smtClean="0">
                <a:solidFill>
                  <a:srgbClr val="0070C0"/>
                </a:solidFill>
              </a:rPr>
              <a:t/>
            </a:r>
            <a:br>
              <a:rPr lang="el-GR" i="1" dirty="0" smtClean="0">
                <a:solidFill>
                  <a:srgbClr val="0070C0"/>
                </a:solidFill>
              </a:rPr>
            </a:br>
            <a:r>
              <a:rPr lang="el-GR" i="1" dirty="0" smtClean="0">
                <a:solidFill>
                  <a:srgbClr val="0070C0"/>
                </a:solidFill>
              </a:rPr>
              <a:t>ο </a:t>
            </a:r>
            <a:r>
              <a:rPr lang="el-GR" i="1" dirty="0" err="1" smtClean="0">
                <a:solidFill>
                  <a:srgbClr val="0070C0"/>
                </a:solidFill>
              </a:rPr>
              <a:t>Ἀγέλοχο</a:t>
            </a:r>
            <a:r>
              <a:rPr lang="el-GR" i="1" dirty="0" smtClean="0">
                <a:solidFill>
                  <a:srgbClr val="0070C0"/>
                </a:solidFill>
              </a:rPr>
              <a:t>]ς </a:t>
            </a:r>
            <a:r>
              <a:rPr lang="el-GR" i="1" dirty="0" err="1" smtClean="0">
                <a:solidFill>
                  <a:srgbClr val="0070C0"/>
                </a:solidFill>
              </a:rPr>
              <a:t>ἐν</a:t>
            </a:r>
            <a:r>
              <a:rPr lang="el-GR" i="1" dirty="0" smtClean="0">
                <a:solidFill>
                  <a:srgbClr val="0070C0"/>
                </a:solidFill>
              </a:rPr>
              <a:t> </a:t>
            </a:r>
            <a:r>
              <a:rPr lang="el-GR" i="1" dirty="0" err="1" smtClean="0">
                <a:solidFill>
                  <a:srgbClr val="0070C0"/>
                </a:solidFill>
              </a:rPr>
              <a:t>τᾶι</a:t>
            </a:r>
            <a:r>
              <a:rPr lang="el-GR" i="1" dirty="0" smtClean="0">
                <a:solidFill>
                  <a:srgbClr val="0070C0"/>
                </a:solidFill>
              </a:rPr>
              <a:t> </a:t>
            </a:r>
            <a:r>
              <a:rPr lang="el-GR" i="1" dirty="0" err="1" smtClean="0">
                <a:solidFill>
                  <a:srgbClr val="0070C0"/>
                </a:solidFill>
              </a:rPr>
              <a:t>α̣</a:t>
            </a:r>
            <a:r>
              <a:rPr lang="el-GR" i="1" dirty="0" smtClean="0">
                <a:solidFill>
                  <a:srgbClr val="0070C0"/>
                </a:solidFill>
              </a:rPr>
              <a:t> </a:t>
            </a:r>
            <a:r>
              <a:rPr lang="el-GR" i="1" dirty="0" err="1" smtClean="0">
                <a:solidFill>
                  <a:srgbClr val="0070C0"/>
                </a:solidFill>
              </a:rPr>
              <a:t>τᾶς</a:t>
            </a:r>
            <a:r>
              <a:rPr lang="el-GR" i="1" dirty="0" smtClean="0">
                <a:solidFill>
                  <a:srgbClr val="0070C0"/>
                </a:solidFill>
              </a:rPr>
              <a:t> </a:t>
            </a:r>
            <a:r>
              <a:rPr lang="el-GR" i="1" dirty="0" err="1" smtClean="0">
                <a:solidFill>
                  <a:srgbClr val="0070C0"/>
                </a:solidFill>
              </a:rPr>
              <a:t>χρονικᾶς</a:t>
            </a:r>
            <a:r>
              <a:rPr lang="el-GR" i="1" dirty="0" smtClean="0">
                <a:solidFill>
                  <a:srgbClr val="0070C0"/>
                </a:solidFill>
              </a:rPr>
              <a:t> </a:t>
            </a:r>
            <a:r>
              <a:rPr lang="el-GR" i="1" dirty="0" err="1" smtClean="0">
                <a:solidFill>
                  <a:srgbClr val="0070C0"/>
                </a:solidFill>
              </a:rPr>
              <a:t>συντά</a:t>
            </a:r>
            <a:r>
              <a:rPr lang="el-GR" i="1" dirty="0" smtClean="0">
                <a:solidFill>
                  <a:srgbClr val="0070C0"/>
                </a:solidFill>
              </a:rPr>
              <a:t>[</a:t>
            </a:r>
            <a:r>
              <a:rPr lang="el-GR" i="1" dirty="0" err="1" smtClean="0">
                <a:solidFill>
                  <a:srgbClr val="0070C0"/>
                </a:solidFill>
              </a:rPr>
              <a:t>ξιος</a:t>
            </a:r>
            <a:r>
              <a:rPr lang="el-GR" i="1" dirty="0" smtClean="0">
                <a:solidFill>
                  <a:srgbClr val="0070C0"/>
                </a:solidFill>
              </a:rPr>
              <a:t>],</a:t>
            </a:r>
            <a:br>
              <a:rPr lang="el-GR" i="1" dirty="0" smtClean="0">
                <a:solidFill>
                  <a:srgbClr val="0070C0"/>
                </a:solidFill>
              </a:rPr>
            </a:br>
            <a:r>
              <a:rPr lang="el-GR" i="1" dirty="0" smtClean="0">
                <a:solidFill>
                  <a:srgbClr val="0070C0"/>
                </a:solidFill>
              </a:rPr>
              <a:t>ο </a:t>
            </a:r>
            <a:r>
              <a:rPr lang="el-GR" i="1" dirty="0" err="1" smtClean="0">
                <a:solidFill>
                  <a:srgbClr val="0070C0"/>
                </a:solidFill>
              </a:rPr>
              <a:t>Ὀνόμασ</a:t>
            </a:r>
            <a:r>
              <a:rPr lang="el-GR" i="1" dirty="0" smtClean="0">
                <a:solidFill>
                  <a:srgbClr val="0070C0"/>
                </a:solidFill>
              </a:rPr>
              <a:t>[τ]</a:t>
            </a:r>
            <a:r>
              <a:rPr lang="el-GR" i="1" dirty="0" err="1" smtClean="0">
                <a:solidFill>
                  <a:srgbClr val="0070C0"/>
                </a:solidFill>
              </a:rPr>
              <a:t>ος</a:t>
            </a:r>
            <a:r>
              <a:rPr lang="el-GR" i="1" dirty="0" smtClean="0">
                <a:solidFill>
                  <a:srgbClr val="0070C0"/>
                </a:solidFill>
              </a:rPr>
              <a:t> στο πρώτο βιβλίο </a:t>
            </a:r>
            <a:r>
              <a:rPr lang="el-GR" i="1" dirty="0" err="1" smtClean="0">
                <a:solidFill>
                  <a:srgbClr val="0070C0"/>
                </a:solidFill>
              </a:rPr>
              <a:t>τᾶς</a:t>
            </a:r>
            <a:r>
              <a:rPr lang="el-GR" i="1" dirty="0" smtClean="0">
                <a:solidFill>
                  <a:srgbClr val="0070C0"/>
                </a:solidFill>
              </a:rPr>
              <a:t> </a:t>
            </a:r>
            <a:r>
              <a:rPr lang="el-GR" i="1" dirty="0" err="1" smtClean="0">
                <a:solidFill>
                  <a:srgbClr val="0070C0"/>
                </a:solidFill>
              </a:rPr>
              <a:t>χρονικᾶς</a:t>
            </a:r>
            <a:r>
              <a:rPr lang="el-GR" i="1" dirty="0" smtClean="0">
                <a:solidFill>
                  <a:srgbClr val="0070C0"/>
                </a:solidFill>
              </a:rPr>
              <a:t> </a:t>
            </a:r>
            <a:r>
              <a:rPr lang="el-GR" i="1" dirty="0" err="1" smtClean="0">
                <a:solidFill>
                  <a:srgbClr val="0070C0"/>
                </a:solidFill>
              </a:rPr>
              <a:t>συντάξιος</a:t>
            </a:r>
            <a:r>
              <a:rPr lang="el-GR" i="1" dirty="0" smtClean="0">
                <a:solidFill>
                  <a:srgbClr val="0070C0"/>
                </a:solidFill>
              </a:rPr>
              <a:t/>
            </a:r>
            <a:br>
              <a:rPr lang="el-GR" i="1" dirty="0" smtClean="0">
                <a:solidFill>
                  <a:srgbClr val="0070C0"/>
                </a:solidFill>
              </a:rPr>
            </a:br>
            <a:r>
              <a:rPr lang="el-GR" i="1" dirty="0" smtClean="0">
                <a:solidFill>
                  <a:srgbClr val="0070C0"/>
                </a:solidFill>
              </a:rPr>
              <a:t>ο </a:t>
            </a:r>
            <a:r>
              <a:rPr lang="el-GR" i="1" dirty="0" err="1" smtClean="0">
                <a:solidFill>
                  <a:srgbClr val="0070C0"/>
                </a:solidFill>
              </a:rPr>
              <a:t>Ἀριστώ</a:t>
            </a:r>
            <a:r>
              <a:rPr lang="el-GR" i="1" dirty="0" smtClean="0">
                <a:solidFill>
                  <a:srgbClr val="0070C0"/>
                </a:solidFill>
              </a:rPr>
              <a:t>[ν]</a:t>
            </a:r>
            <a:r>
              <a:rPr lang="el-GR" i="1" dirty="0" err="1" smtClean="0">
                <a:solidFill>
                  <a:srgbClr val="0070C0"/>
                </a:solidFill>
              </a:rPr>
              <a:t>υμος</a:t>
            </a:r>
            <a:r>
              <a:rPr lang="el-GR" i="1" dirty="0" smtClean="0">
                <a:solidFill>
                  <a:srgbClr val="0070C0"/>
                </a:solidFill>
              </a:rPr>
              <a:t> ἐ[ν] </a:t>
            </a:r>
            <a:r>
              <a:rPr lang="el-GR" i="1" dirty="0" err="1" smtClean="0">
                <a:solidFill>
                  <a:srgbClr val="0070C0"/>
                </a:solidFill>
              </a:rPr>
              <a:t>τᾶι</a:t>
            </a:r>
            <a:r>
              <a:rPr lang="el-GR" i="1" dirty="0" smtClean="0">
                <a:solidFill>
                  <a:srgbClr val="0070C0"/>
                </a:solidFill>
              </a:rPr>
              <a:t> </a:t>
            </a:r>
            <a:r>
              <a:rPr lang="el-GR" i="1" dirty="0" err="1" smtClean="0">
                <a:solidFill>
                  <a:srgbClr val="0070C0"/>
                </a:solidFill>
              </a:rPr>
              <a:t>συναγωγᾶι</a:t>
            </a:r>
            <a:r>
              <a:rPr lang="el-GR" i="1" dirty="0" smtClean="0">
                <a:solidFill>
                  <a:srgbClr val="0070C0"/>
                </a:solidFill>
              </a:rPr>
              <a:t> </a:t>
            </a:r>
            <a:r>
              <a:rPr lang="el-GR" i="1" dirty="0" err="1" smtClean="0">
                <a:solidFill>
                  <a:srgbClr val="0070C0"/>
                </a:solidFill>
              </a:rPr>
              <a:t>τῶ</a:t>
            </a:r>
            <a:r>
              <a:rPr lang="el-GR" i="1" dirty="0" smtClean="0">
                <a:solidFill>
                  <a:srgbClr val="0070C0"/>
                </a:solidFill>
              </a:rPr>
              <a:t>[ν χ]</a:t>
            </a:r>
            <a:r>
              <a:rPr lang="el-GR" i="1" dirty="0" err="1" smtClean="0">
                <a:solidFill>
                  <a:srgbClr val="0070C0"/>
                </a:solidFill>
              </a:rPr>
              <a:t>ρόνων</a:t>
            </a:r>
            <a:r>
              <a:rPr lang="el-GR" i="1" dirty="0" smtClean="0">
                <a:solidFill>
                  <a:srgbClr val="0070C0"/>
                </a:solidFill>
              </a:rPr>
              <a:t> </a:t>
            </a:r>
            <a:r>
              <a:rPr lang="el-GR" i="1" dirty="0" err="1" smtClean="0">
                <a:solidFill>
                  <a:srgbClr val="0070C0"/>
                </a:solidFill>
              </a:rPr>
              <a:t>καὶ</a:t>
            </a:r>
            <a:r>
              <a:rPr lang="el-GR" i="1" dirty="0" smtClean="0">
                <a:solidFill>
                  <a:srgbClr val="0070C0"/>
                </a:solidFill>
              </a:rPr>
              <a:t/>
            </a:r>
            <a:br>
              <a:rPr lang="el-GR" i="1" dirty="0" smtClean="0">
                <a:solidFill>
                  <a:srgbClr val="0070C0"/>
                </a:solidFill>
              </a:rPr>
            </a:br>
            <a:r>
              <a:rPr lang="el-GR" i="1" dirty="0" smtClean="0">
                <a:solidFill>
                  <a:srgbClr val="0070C0"/>
                </a:solidFill>
              </a:rPr>
              <a:t>ο </a:t>
            </a:r>
            <a:r>
              <a:rPr lang="el-GR" i="1" dirty="0" err="1" smtClean="0">
                <a:solidFill>
                  <a:srgbClr val="0070C0"/>
                </a:solidFill>
              </a:rPr>
              <a:t>Ἀριστίων</a:t>
            </a:r>
            <a:r>
              <a:rPr lang="el-GR" i="1" dirty="0" smtClean="0">
                <a:solidFill>
                  <a:srgbClr val="0070C0"/>
                </a:solidFill>
              </a:rPr>
              <a:t> με το «</a:t>
            </a:r>
            <a:r>
              <a:rPr lang="el-GR" i="1" dirty="0" err="1" smtClean="0">
                <a:solidFill>
                  <a:srgbClr val="0070C0"/>
                </a:solidFill>
              </a:rPr>
              <a:t>χρονικᾶς</a:t>
            </a:r>
            <a:r>
              <a:rPr lang="el-GR" i="1" dirty="0" smtClean="0">
                <a:solidFill>
                  <a:srgbClr val="0070C0"/>
                </a:solidFill>
              </a:rPr>
              <a:t> </a:t>
            </a:r>
            <a:r>
              <a:rPr lang="el-GR" i="1" dirty="0" err="1" smtClean="0">
                <a:solidFill>
                  <a:srgbClr val="0070C0"/>
                </a:solidFill>
              </a:rPr>
              <a:t>συντάξιος</a:t>
            </a:r>
            <a:r>
              <a:rPr lang="el-GR" i="1" dirty="0" smtClean="0">
                <a:solidFill>
                  <a:srgbClr val="0070C0"/>
                </a:solidFill>
              </a:rPr>
              <a:t>».</a:t>
            </a:r>
            <a:r>
              <a:rPr lang="el-GR" dirty="0" smtClean="0">
                <a:solidFill>
                  <a:srgbClr val="0070C0"/>
                </a:solidFill>
              </a:rPr>
              <a:t/>
            </a:r>
            <a:br>
              <a:rPr lang="el-GR" dirty="0" smtClean="0">
                <a:solidFill>
                  <a:srgbClr val="0070C0"/>
                </a:solidFill>
              </a:rPr>
            </a:br>
            <a:r>
              <a:rPr lang="el-GR" dirty="0" smtClean="0">
                <a:solidFill>
                  <a:srgbClr val="0070C0"/>
                </a:solidFill>
              </a:rPr>
              <a:t/>
            </a:r>
            <a:br>
              <a:rPr lang="el-GR" dirty="0" smtClean="0">
                <a:solidFill>
                  <a:srgbClr val="0070C0"/>
                </a:solidFill>
              </a:rPr>
            </a:br>
            <a:endParaRPr lang="el-GR"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404664"/>
            <a:ext cx="8136904" cy="59093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l-GR" i="1" dirty="0" smtClean="0">
                <a:solidFill>
                  <a:srgbClr val="0070C0"/>
                </a:solidFill>
              </a:rPr>
              <a:t>Στο χρονικό αυτό αναφέρεται η πολιορκία του Δάτιδα, στρατηγού του Δαρείου που κατέκτησε τη Ρόδο και πολιόρκησε τη Λίνδο, την οποίαν δεν κατάφερε να αλώσει.</a:t>
            </a:r>
            <a:br>
              <a:rPr lang="el-GR" i="1" dirty="0" smtClean="0">
                <a:solidFill>
                  <a:srgbClr val="0070C0"/>
                </a:solidFill>
              </a:rPr>
            </a:br>
            <a:r>
              <a:rPr lang="el-GR" i="1" dirty="0" smtClean="0">
                <a:solidFill>
                  <a:srgbClr val="0070C0"/>
                </a:solidFill>
              </a:rPr>
              <a:t>Περίπου 600 με 700 χρόνια πριν από την ίδρυση της πόλης της Ρόδου, η Λίνδος πρωτοστατούσε στην ιστορία του νησιού αλλά και της ανατολικής Μεσογείου. Η ισχυρή ναυτική οικονομία της ήταν αυτή που την έφερε στο πολιτικό και οικονομικό προσκήνιο με τη δημιουργία της περίφημης Δωρικής </a:t>
            </a:r>
            <a:r>
              <a:rPr lang="el-GR" i="1" dirty="0" err="1" smtClean="0">
                <a:solidFill>
                  <a:srgbClr val="0070C0"/>
                </a:solidFill>
              </a:rPr>
              <a:t>Εξάπολης</a:t>
            </a:r>
            <a:r>
              <a:rPr lang="el-GR" i="1" dirty="0" smtClean="0">
                <a:solidFill>
                  <a:srgbClr val="0070C0"/>
                </a:solidFill>
              </a:rPr>
              <a:t>, όταν μαζί με τη Κάμιρο, την Ιαλυσό, την Κω αλλά και την Κνίδο και την Αλικαρνασσό στα απέναντι παράλια, έθεσαν τις βάσεις της διεθνούς συνεργασίας με απώτερο σκοπό την οικονομική και την πολιτική σταθερότητα.</a:t>
            </a:r>
            <a:br>
              <a:rPr lang="el-GR" i="1" dirty="0" smtClean="0">
                <a:solidFill>
                  <a:srgbClr val="0070C0"/>
                </a:solidFill>
              </a:rPr>
            </a:br>
            <a:r>
              <a:rPr lang="el-GR" i="1" dirty="0" smtClean="0">
                <a:solidFill>
                  <a:srgbClr val="0070C0"/>
                </a:solidFill>
              </a:rPr>
              <a:t>Οι επόμενοι αιώνες είδαν τη Λίνδο να εξαπλώνεται κυριολεκτικά στο Αιγαίο μέσω αποικιών στην Ιβηρία, στην Ιταλία, στη Λυκία και αλλού. Οι </a:t>
            </a:r>
            <a:r>
              <a:rPr lang="el-GR" i="1" dirty="0" err="1" smtClean="0">
                <a:solidFill>
                  <a:srgbClr val="0070C0"/>
                </a:solidFill>
              </a:rPr>
              <a:t>Λίνδιοι</a:t>
            </a:r>
            <a:r>
              <a:rPr lang="el-GR" i="1" dirty="0" smtClean="0">
                <a:solidFill>
                  <a:srgbClr val="0070C0"/>
                </a:solidFill>
              </a:rPr>
              <a:t> έγιναν θρύλος των Περσικών Πολέμων, όταν η θεά Αθηνά επενέβη για να τους γλιτώσει από την πολιορκία των Περσών. Αργότερα έγιναν μέλος της Αθηναϊκής Συμμαχίας, αλλά αποσκίρτησαν για να δημιουργήσουν μαζί με τους </a:t>
            </a:r>
            <a:r>
              <a:rPr lang="el-GR" i="1" dirty="0" err="1" smtClean="0">
                <a:solidFill>
                  <a:srgbClr val="0070C0"/>
                </a:solidFill>
              </a:rPr>
              <a:t>Καμίριους</a:t>
            </a:r>
            <a:r>
              <a:rPr lang="el-GR" i="1" dirty="0" smtClean="0">
                <a:solidFill>
                  <a:srgbClr val="0070C0"/>
                </a:solidFill>
              </a:rPr>
              <a:t> και τους </a:t>
            </a:r>
            <a:r>
              <a:rPr lang="el-GR" i="1" dirty="0" err="1" smtClean="0">
                <a:solidFill>
                  <a:srgbClr val="0070C0"/>
                </a:solidFill>
              </a:rPr>
              <a:t>Ιαλύσιους</a:t>
            </a:r>
            <a:r>
              <a:rPr lang="el-GR" i="1" dirty="0" smtClean="0">
                <a:solidFill>
                  <a:srgbClr val="0070C0"/>
                </a:solidFill>
              </a:rPr>
              <a:t> τη Ρόδο, στα 408 </a:t>
            </a:r>
            <a:r>
              <a:rPr lang="el-GR" i="1" dirty="0" err="1" smtClean="0">
                <a:solidFill>
                  <a:srgbClr val="0070C0"/>
                </a:solidFill>
              </a:rPr>
              <a:t>π.Χ.</a:t>
            </a:r>
            <a:r>
              <a:rPr lang="el-GR" i="1" dirty="0" smtClean="0">
                <a:solidFill>
                  <a:srgbClr val="0070C0"/>
                </a:solidFill>
              </a:rPr>
              <a:t> Η πλούσια ιστορία της πόλης αλλά και του νησιού, καταγράφεται σε ένα πολύτιμο εύρημα που ονομάζεται Χρονικό της Λίνδου.</a:t>
            </a:r>
            <a:br>
              <a:rPr lang="el-GR" i="1" dirty="0" smtClean="0">
                <a:solidFill>
                  <a:srgbClr val="0070C0"/>
                </a:solidFill>
              </a:rPr>
            </a:br>
            <a:endParaRPr lang="el-GR" i="1"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99592" y="692696"/>
            <a:ext cx="7488832" cy="5632311"/>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wrap="square">
            <a:spAutoFit/>
          </a:bodyPr>
          <a:lstStyle/>
          <a:p>
            <a:pPr algn="ctr"/>
            <a:r>
              <a:rPr lang="el-GR" i="1" dirty="0" smtClean="0">
                <a:solidFill>
                  <a:srgbClr val="0070C0"/>
                </a:solidFill>
              </a:rPr>
              <a:t>Η τοπική ιστορία, αρχαία και νεότερη, αποτελεί πάντοτε σημαντικό παράγοντα αυτοεκτίμησης, συνειδητοποίησης της ταυτότητας και της σπουδαιότητας των πολιτών ως συνεχιστών και θεματοφυλάκων της πορείας ενός λαού και φυσικά πηγή γνώσης για τις συνθήκες που διαμόρφωσαν την εξέλιξη αυτής της πορείας αλλά και του παρόντος.</a:t>
            </a:r>
            <a:br>
              <a:rPr lang="el-GR" i="1" dirty="0" smtClean="0">
                <a:solidFill>
                  <a:srgbClr val="0070C0"/>
                </a:solidFill>
              </a:rPr>
            </a:br>
            <a:r>
              <a:rPr lang="el-GR" i="1" dirty="0" smtClean="0">
                <a:solidFill>
                  <a:srgbClr val="0070C0"/>
                </a:solidFill>
              </a:rPr>
              <a:t>Στις αρχές του 20ου αιώνα, οι Δανοί αρχαιολόγοι </a:t>
            </a:r>
            <a:r>
              <a:rPr lang="el-GR" i="1" dirty="0" err="1" smtClean="0">
                <a:solidFill>
                  <a:srgbClr val="0070C0"/>
                </a:solidFill>
              </a:rPr>
              <a:t>Kinch</a:t>
            </a:r>
            <a:r>
              <a:rPr lang="el-GR" i="1" dirty="0" smtClean="0">
                <a:solidFill>
                  <a:srgbClr val="0070C0"/>
                </a:solidFill>
              </a:rPr>
              <a:t> και </a:t>
            </a:r>
            <a:r>
              <a:rPr lang="el-GR" i="1" dirty="0" err="1" smtClean="0">
                <a:solidFill>
                  <a:srgbClr val="0070C0"/>
                </a:solidFill>
              </a:rPr>
              <a:t>Blinkenberg</a:t>
            </a:r>
            <a:r>
              <a:rPr lang="el-GR" i="1" dirty="0" smtClean="0">
                <a:solidFill>
                  <a:srgbClr val="0070C0"/>
                </a:solidFill>
              </a:rPr>
              <a:t> πραγματοποίησαν έρευνες στη νότια Ρόδο και στην ακρόπολη της Λίνδου. Τα ευρήματά τους μεταφέρθηκαν και εκτίθενται στο Μουσείο της Κοπεγχάγης. Μετά την κατάληψη της Ρόδου από το Βασίλειο της Ιταλίας, Ιταλοί αρχαιολόγοι πραγματοποίησαν έρευνες σε όλη τη Ρόδο. Στην ακρόπολη της Λίνδου οι έρευνες δεν ήταν παραγωγικές όσον αφορά το πλήθος των ευρημάτων, αναγνωρίζοντας όμως τη σημασία του χώρου προχώρησαν σε εργασίες αναστήλωσης. Τη συνέχιση των εργασιών αυτών ανέλαβε η Ελληνική Αρχαιολογική Υπηρεσία από το 1948, μετά την επίσημη ενσωμάτωση της Δωδεκανήσου στο Βασίλειο της Ελλάδας.</a:t>
            </a:r>
            <a:br>
              <a:rPr lang="el-GR" i="1" dirty="0" smtClean="0">
                <a:solidFill>
                  <a:srgbClr val="0070C0"/>
                </a:solidFill>
              </a:rPr>
            </a:br>
            <a:r>
              <a:rPr lang="el-GR" dirty="0" smtClean="0">
                <a:solidFill>
                  <a:srgbClr val="0070C0"/>
                </a:solidFill>
              </a:rPr>
              <a:t/>
            </a:r>
            <a:br>
              <a:rPr lang="el-GR" dirty="0" smtClean="0">
                <a:solidFill>
                  <a:srgbClr val="0070C0"/>
                </a:solidFill>
              </a:rPr>
            </a:br>
            <a:endParaRPr lang="el-GR"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Το μυστικό της υπόγειας Λίνδου με τα 22 πηγάδια. Αποκαλύφθηκε το ..."/>
          <p:cNvPicPr>
            <a:picLocks noChangeAspect="1" noChangeArrowheads="1"/>
          </p:cNvPicPr>
          <p:nvPr/>
        </p:nvPicPr>
        <p:blipFill>
          <a:blip r:embed="rId2" cstate="print"/>
          <a:srcRect/>
          <a:stretch>
            <a:fillRect/>
          </a:stretch>
        </p:blipFill>
        <p:spPr bwMode="auto">
          <a:xfrm>
            <a:off x="971600" y="1700808"/>
            <a:ext cx="6610350" cy="4686300"/>
          </a:xfrm>
          <a:prstGeom prst="rect">
            <a:avLst/>
          </a:prstGeom>
          <a:noFill/>
        </p:spPr>
      </p:pic>
      <p:sp>
        <p:nvSpPr>
          <p:cNvPr id="4" name="3 - Ορθογώνιο"/>
          <p:cNvSpPr/>
          <p:nvPr/>
        </p:nvSpPr>
        <p:spPr>
          <a:xfrm>
            <a:off x="1979712" y="332656"/>
            <a:ext cx="4572000" cy="1323439"/>
          </a:xfrm>
          <a:prstGeom prst="rect">
            <a:avLst/>
          </a:prstGeom>
        </p:spPr>
        <p:txBody>
          <a:bodyPr>
            <a:spAutoFit/>
          </a:bodyPr>
          <a:lstStyle/>
          <a:p>
            <a:pPr algn="ctr"/>
            <a:r>
              <a:rPr lang="el-GR" sz="2000" b="1" i="1" dirty="0" smtClean="0">
                <a:solidFill>
                  <a:srgbClr val="00B0F0"/>
                </a:solidFill>
              </a:rPr>
              <a:t>Το μυστικό της υπόγειας Λίνδου με τα 22 πηγάδια. Αποκαλύφθηκε το δαιδαλώδες δίκτυο σηράγγων του αρχαίου υδραγωγείου </a:t>
            </a:r>
            <a:endParaRPr lang="el-GR" sz="2000" b="1" i="1" dirty="0">
              <a:solidFill>
                <a:srgbClr val="00B0F0"/>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TotalTime>
  <Words>599</Words>
  <Application>Microsoft Office PowerPoint</Application>
  <PresentationFormat>Προβολή στην οθόνη (4:3)</PresentationFormat>
  <Paragraphs>18</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Χαρτί</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ΕΥΣΤΡΑΤΙΑ</dc:creator>
  <cp:lastModifiedBy>ΕΥΣΤΡΑΤΙΑ</cp:lastModifiedBy>
  <cp:revision>7</cp:revision>
  <dcterms:created xsi:type="dcterms:W3CDTF">2023-04-25T17:10:16Z</dcterms:created>
  <dcterms:modified xsi:type="dcterms:W3CDTF">2023-04-25T17:54:07Z</dcterms:modified>
</cp:coreProperties>
</file>